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9"/>
  </p:notesMasterIdLst>
  <p:handoutMasterIdLst>
    <p:handoutMasterId r:id="rId20"/>
  </p:handoutMasterIdLst>
  <p:sldIdLst>
    <p:sldId id="257" r:id="rId2"/>
    <p:sldId id="268" r:id="rId3"/>
    <p:sldId id="266" r:id="rId4"/>
    <p:sldId id="310" r:id="rId5"/>
    <p:sldId id="306" r:id="rId6"/>
    <p:sldId id="275" r:id="rId7"/>
    <p:sldId id="270" r:id="rId8"/>
    <p:sldId id="292" r:id="rId9"/>
    <p:sldId id="272" r:id="rId10"/>
    <p:sldId id="274" r:id="rId11"/>
    <p:sldId id="277" r:id="rId12"/>
    <p:sldId id="311" r:id="rId13"/>
    <p:sldId id="284" r:id="rId14"/>
    <p:sldId id="288" r:id="rId15"/>
    <p:sldId id="289" r:id="rId16"/>
    <p:sldId id="304" r:id="rId17"/>
    <p:sldId id="305" r:id="rId18"/>
  </p:sldIdLst>
  <p:sldSz cx="9144000" cy="6858000" type="screen4x3"/>
  <p:notesSz cx="6797675" cy="9926638"/>
  <p:custDataLst>
    <p:tags r:id="rId21"/>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93873" autoAdjust="0"/>
  </p:normalViewPr>
  <p:slideViewPr>
    <p:cSldViewPr snapToGrid="0">
      <p:cViewPr>
        <p:scale>
          <a:sx n="80" d="100"/>
          <a:sy n="80" d="100"/>
        </p:scale>
        <p:origin x="-2544" y="-642"/>
      </p:cViewPr>
      <p:guideLst>
        <p:guide orient="horz" pos="3837"/>
        <p:guide orient="horz" pos="992"/>
        <p:guide pos="2880"/>
        <p:guide pos="271"/>
        <p:guide pos="5489"/>
      </p:guideLst>
    </p:cSldViewPr>
  </p:slideViewPr>
  <p:notesTextViewPr>
    <p:cViewPr>
      <p:scale>
        <a:sx n="1" d="1"/>
        <a:sy n="1" d="1"/>
      </p:scale>
      <p:origin x="0" y="1188"/>
    </p:cViewPr>
  </p:notesTextViewPr>
  <p:sorterViewPr>
    <p:cViewPr>
      <p:scale>
        <a:sx n="100" d="100"/>
        <a:sy n="100" d="100"/>
      </p:scale>
      <p:origin x="0" y="0"/>
    </p:cViewPr>
  </p:sorterViewPr>
  <p:notesViewPr>
    <p:cSldViewPr snapToGrid="0" showGuides="1">
      <p:cViewPr>
        <p:scale>
          <a:sx n="125" d="100"/>
          <a:sy n="125" d="100"/>
        </p:scale>
        <p:origin x="-2316" y="28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5D3B54B-1DB4-4548-B55C-A419C7CB6B35}" type="datetimeFigureOut">
              <a:rPr lang="nl-NL" smtClean="0"/>
              <a:t>27-8-2015</a:t>
            </a:fld>
            <a:endParaRPr lang="nl-NL"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266D42F-A6E9-4566-9B51-2DB85E40270C}" type="slidenum">
              <a:rPr lang="nl-NL" smtClean="0"/>
              <a:t>‹nr.›</a:t>
            </a:fld>
            <a:endParaRPr lang="nl-NL" dirty="0"/>
          </a:p>
        </p:txBody>
      </p:sp>
    </p:spTree>
    <p:extLst>
      <p:ext uri="{BB962C8B-B14F-4D97-AF65-F5344CB8AC3E}">
        <p14:creationId xmlns:p14="http://schemas.microsoft.com/office/powerpoint/2010/main" val="944656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99FFDD6-80DA-4732-AB62-D182E15B6E20}" type="datetimeFigureOut">
              <a:rPr lang="nl-NL" smtClean="0"/>
              <a:t>27-8-2015</a:t>
            </a:fld>
            <a:endParaRPr lang="nl-NL" dirty="0"/>
          </a:p>
        </p:txBody>
      </p:sp>
      <p:sp>
        <p:nvSpPr>
          <p:cNvPr id="4" name="Slide Image Placeholder 3"/>
          <p:cNvSpPr>
            <a:spLocks noGrp="1" noRot="1" noChangeAspect="1"/>
          </p:cNvSpPr>
          <p:nvPr>
            <p:ph type="sldImg" idx="2"/>
          </p:nvPr>
        </p:nvSpPr>
        <p:spPr>
          <a:xfrm>
            <a:off x="560388" y="704850"/>
            <a:ext cx="5676900" cy="4259263"/>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806412" y="5118020"/>
            <a:ext cx="5184851" cy="4086681"/>
          </a:xfrm>
          <a:prstGeom prst="rect">
            <a:avLst/>
          </a:prstGeom>
        </p:spPr>
        <p:txBody>
          <a:bodyPr vert="horz" lIns="0" tIns="0" rIns="0" bIns="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BE7D123-C831-4A2D-920C-8F39C4D8C04B}" type="slidenum">
              <a:rPr lang="nl-NL" smtClean="0"/>
              <a:t>‹nr.›</a:t>
            </a:fld>
            <a:endParaRPr lang="nl-NL" dirty="0"/>
          </a:p>
        </p:txBody>
      </p:sp>
    </p:spTree>
    <p:extLst>
      <p:ext uri="{BB962C8B-B14F-4D97-AF65-F5344CB8AC3E}">
        <p14:creationId xmlns:p14="http://schemas.microsoft.com/office/powerpoint/2010/main" val="138715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355600" indent="-171450" algn="l" defTabSz="914400" rtl="0" eaLnBrk="1" latinLnBrk="0" hangingPunct="1">
      <a:buFont typeface="Arial" pitchFamily="34" charset="0"/>
      <a:buChar char="•"/>
      <a:defRPr sz="1200" kern="1200">
        <a:solidFill>
          <a:schemeClr val="tx1"/>
        </a:solidFill>
        <a:latin typeface="+mn-lt"/>
        <a:ea typeface="+mn-ea"/>
        <a:cs typeface="+mn-cs"/>
      </a:defRPr>
    </a:lvl2pPr>
    <a:lvl3pPr marL="62230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895350"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1162050" indent="-17145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0388" y="704850"/>
            <a:ext cx="5676900" cy="4259263"/>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9BE7D123-C831-4A2D-920C-8F39C4D8C04B}" type="slidenum">
              <a:rPr lang="nl-NL" smtClean="0"/>
              <a:t>0</a:t>
            </a:fld>
            <a:endParaRPr lang="nl-NL" dirty="0"/>
          </a:p>
        </p:txBody>
      </p:sp>
    </p:spTree>
    <p:extLst>
      <p:ext uri="{BB962C8B-B14F-4D97-AF65-F5344CB8AC3E}">
        <p14:creationId xmlns:p14="http://schemas.microsoft.com/office/powerpoint/2010/main" val="491770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60388" y="704850"/>
            <a:ext cx="5676900" cy="4259263"/>
          </a:xfrm>
        </p:spPr>
      </p:sp>
      <p:sp>
        <p:nvSpPr>
          <p:cNvPr id="3" name="Tijdelijke aanduiding voor notities 2"/>
          <p:cNvSpPr>
            <a:spLocks noGrp="1"/>
          </p:cNvSpPr>
          <p:nvPr>
            <p:ph type="body" idx="1"/>
          </p:nvPr>
        </p:nvSpPr>
        <p:spPr/>
        <p:txBody>
          <a:bodyPr/>
          <a:lstStyle/>
          <a:p>
            <a:r>
              <a:rPr lang="nl-NL" sz="1000" dirty="0" smtClean="0"/>
              <a:t>Raad van State: of een ontwikkeling voor het eerst planologisch wordt mogelijk gemaakt.</a:t>
            </a:r>
          </a:p>
          <a:p>
            <a:r>
              <a:rPr lang="nl-NL" sz="1000" dirty="0" smtClean="0"/>
              <a:t>Indien sprake is van een functieverandering dan wel aanvullende of nieuwe aanduiding is tot noch toe geoordeeld dat sprake is van een nieuwe stedelijke ontwikkeling.</a:t>
            </a:r>
          </a:p>
          <a:p>
            <a:r>
              <a:rPr lang="nl-NL" sz="1000" dirty="0" smtClean="0"/>
              <a:t>Bijvoorbeeld sloop van woningen ten behoeve van bedrijven betreft een nieuwe stedelijke ontwikkeling. Sloop van woningen ten behoeve van woningen niet. M.a.w. herstructureren is dat niet, transformeren dus wel.</a:t>
            </a:r>
          </a:p>
          <a:p>
            <a:endParaRPr lang="nl-NL" sz="1000" dirty="0" smtClean="0"/>
          </a:p>
          <a:p>
            <a:r>
              <a:rPr lang="nl-NL" sz="1000" dirty="0"/>
              <a:t>jurisprudentie: </a:t>
            </a:r>
          </a:p>
          <a:p>
            <a:r>
              <a:rPr lang="nl-NL" sz="1000" dirty="0"/>
              <a:t>grens ongeveer bij  7 tot 10 woningen. </a:t>
            </a:r>
            <a:r>
              <a:rPr lang="nl-NL" sz="1000" dirty="0" smtClean="0"/>
              <a:t>maar </a:t>
            </a:r>
            <a:r>
              <a:rPr lang="nl-NL" sz="1000" dirty="0"/>
              <a:t>dit kan voor een grootstedelijk omgeving weer anders zijn dan voor een landelijk gebied.</a:t>
            </a:r>
          </a:p>
          <a:p>
            <a:endParaRPr lang="nl-NL" sz="1000" dirty="0" smtClean="0"/>
          </a:p>
          <a:p>
            <a:r>
              <a:rPr lang="nl-NL" sz="1000" dirty="0" smtClean="0"/>
              <a:t>Geldt dit dan ook voor één bedrijf, winkel of kantoor?  JA</a:t>
            </a:r>
          </a:p>
          <a:p>
            <a:r>
              <a:rPr lang="nl-NL" sz="1000" dirty="0" smtClean="0"/>
              <a:t>De jurisprudentie t lijkt erg laag te liggen. Wel lijkt het sterk afhankelijk te zijn van de ruimtelijke situatie en van de omvang van het bedrijf of de winkel.</a:t>
            </a:r>
          </a:p>
          <a:p>
            <a:endParaRPr lang="nl-NL" sz="1000" dirty="0" smtClean="0"/>
          </a:p>
          <a:p>
            <a:r>
              <a:rPr lang="nl-NL" sz="1000" dirty="0" smtClean="0"/>
              <a:t>Een positief en gemotiveerd advies van de regio over de behoefte aan woningen (of multimodale ontsluiting) is niet nodig indien</a:t>
            </a:r>
          </a:p>
          <a:p>
            <a:r>
              <a:rPr lang="nl-NL" sz="1000" dirty="0" smtClean="0"/>
              <a:t>er sprake is van:</a:t>
            </a:r>
          </a:p>
          <a:p>
            <a:r>
              <a:rPr lang="nl-NL" sz="1000" dirty="0" smtClean="0"/>
              <a:t>Een lokale impact</a:t>
            </a:r>
          </a:p>
          <a:p>
            <a:endParaRPr lang="nl-NL" sz="1000" dirty="0" smtClean="0"/>
          </a:p>
          <a:p>
            <a:r>
              <a:rPr lang="nl-NL" sz="1000" dirty="0" smtClean="0"/>
              <a:t>woningbouw ontwikkeling waarbij er sprake is van:</a:t>
            </a:r>
          </a:p>
          <a:p>
            <a:r>
              <a:rPr lang="nl-NL" sz="1000" dirty="0" smtClean="0"/>
              <a:t>minder dan 10 woningen en/of;</a:t>
            </a:r>
          </a:p>
          <a:p>
            <a:r>
              <a:rPr lang="nl-NL" sz="1000" dirty="0" smtClean="0"/>
              <a:t>voor meer dan 90% is gerealiseerd en /of</a:t>
            </a:r>
          </a:p>
          <a:p>
            <a:r>
              <a:rPr lang="nl-NL" sz="1000" dirty="0" smtClean="0"/>
              <a:t>gericht is op een van de volgende specifieke, lokale doelgroepen:</a:t>
            </a:r>
          </a:p>
          <a:p>
            <a:r>
              <a:rPr lang="nl-NL" sz="1000" dirty="0" smtClean="0"/>
              <a:t>Verzorgingstehuizen voor mensen met een zorgindicatie;</a:t>
            </a:r>
          </a:p>
          <a:p>
            <a:r>
              <a:rPr lang="nl-NL" sz="1000" dirty="0" smtClean="0"/>
              <a:t>woonwagenstandplaatsen;</a:t>
            </a:r>
          </a:p>
          <a:p>
            <a:r>
              <a:rPr lang="nl-NL" sz="1000" dirty="0" smtClean="0"/>
              <a:t>studentenwoningen in gemeenten met een universiteit;</a:t>
            </a:r>
          </a:p>
          <a:p>
            <a:endParaRPr lang="nl-NL" sz="1000" dirty="0" smtClean="0"/>
          </a:p>
          <a:p>
            <a:endParaRPr lang="nl-NL" sz="1000" dirty="0" smtClean="0"/>
          </a:p>
          <a:p>
            <a:endParaRPr lang="nl-NL" sz="1000" dirty="0" smtClean="0"/>
          </a:p>
          <a:p>
            <a:endParaRPr lang="nl-NL" sz="1000" dirty="0" smtClean="0"/>
          </a:p>
          <a:p>
            <a:endParaRPr lang="nl-NL" sz="1000" dirty="0" smtClean="0"/>
          </a:p>
        </p:txBody>
      </p:sp>
      <p:sp>
        <p:nvSpPr>
          <p:cNvPr id="4" name="Tijdelijke aanduiding voor dianummer 3"/>
          <p:cNvSpPr>
            <a:spLocks noGrp="1"/>
          </p:cNvSpPr>
          <p:nvPr>
            <p:ph type="sldNum" sz="quarter" idx="10"/>
          </p:nvPr>
        </p:nvSpPr>
        <p:spPr/>
        <p:txBody>
          <a:bodyPr/>
          <a:lstStyle/>
          <a:p>
            <a:r>
              <a:rPr lang="nl-NL" dirty="0" smtClean="0"/>
              <a:t>o</a:t>
            </a:r>
            <a:fld id="{9BE7D123-C831-4A2D-920C-8F39C4D8C04B}" type="slidenum">
              <a:rPr lang="nl-NL" smtClean="0"/>
              <a:t>9</a:t>
            </a:fld>
            <a:endParaRPr lang="nl-NL" dirty="0"/>
          </a:p>
        </p:txBody>
      </p:sp>
    </p:spTree>
    <p:extLst>
      <p:ext uri="{BB962C8B-B14F-4D97-AF65-F5344CB8AC3E}">
        <p14:creationId xmlns:p14="http://schemas.microsoft.com/office/powerpoint/2010/main" val="232762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Waarom verstedelijking primair binnen BSD?</a:t>
            </a:r>
          </a:p>
          <a:p>
            <a:pPr marL="171450" indent="-171450">
              <a:buFont typeface="Arial" pitchFamily="34" charset="0"/>
              <a:buChar char="•"/>
            </a:pPr>
            <a:r>
              <a:rPr lang="nl-NL" dirty="0" smtClean="0"/>
              <a:t>Bundelingsstrategie</a:t>
            </a:r>
          </a:p>
          <a:p>
            <a:pPr marL="171450" indent="-171450">
              <a:buFont typeface="Arial" pitchFamily="34" charset="0"/>
              <a:buChar char="•"/>
            </a:pPr>
            <a:r>
              <a:rPr lang="nl-NL" dirty="0" smtClean="0"/>
              <a:t>Voldoen aan toenemende vraag naar wonen/werken in centrum stedelijke, buitencentrum, centrum dorpse milieus</a:t>
            </a:r>
          </a:p>
          <a:p>
            <a:pPr marL="171450" indent="-171450">
              <a:buFont typeface="Arial" pitchFamily="34" charset="0"/>
              <a:buChar char="•"/>
            </a:pPr>
            <a:r>
              <a:rPr lang="nl-NL" dirty="0" smtClean="0"/>
              <a:t>Beter benutten bestaand stads &amp; dorpsgebied (BSD) &amp; infra &amp; OV</a:t>
            </a:r>
          </a:p>
          <a:p>
            <a:pPr marL="171450" indent="-171450">
              <a:buFont typeface="Arial" pitchFamily="34" charset="0"/>
              <a:buChar char="•"/>
            </a:pPr>
            <a:r>
              <a:rPr lang="nl-NL" dirty="0" smtClean="0"/>
              <a:t>Versterken agglomeratiekracht</a:t>
            </a:r>
          </a:p>
          <a:p>
            <a:pPr marL="171450" indent="-171450">
              <a:buFont typeface="Arial" pitchFamily="34" charset="0"/>
              <a:buChar char="•"/>
            </a:pPr>
            <a:r>
              <a:rPr lang="nl-NL" dirty="0" smtClean="0"/>
              <a:t>Behoud landelijk gebied</a:t>
            </a:r>
          </a:p>
          <a:p>
            <a:endParaRPr lang="nl-NL" dirty="0"/>
          </a:p>
        </p:txBody>
      </p:sp>
      <p:sp>
        <p:nvSpPr>
          <p:cNvPr id="4" name="Tijdelijke aanduiding voor dianummer 3"/>
          <p:cNvSpPr>
            <a:spLocks noGrp="1"/>
          </p:cNvSpPr>
          <p:nvPr>
            <p:ph type="sldNum" sz="quarter" idx="10"/>
          </p:nvPr>
        </p:nvSpPr>
        <p:spPr/>
        <p:txBody>
          <a:bodyPr/>
          <a:lstStyle/>
          <a:p>
            <a:fld id="{9BE7D123-C831-4A2D-920C-8F39C4D8C04B}" type="slidenum">
              <a:rPr lang="nl-NL" smtClean="0"/>
              <a:t>10</a:t>
            </a:fld>
            <a:endParaRPr lang="nl-NL" dirty="0"/>
          </a:p>
        </p:txBody>
      </p:sp>
    </p:spTree>
    <p:extLst>
      <p:ext uri="{BB962C8B-B14F-4D97-AF65-F5344CB8AC3E}">
        <p14:creationId xmlns:p14="http://schemas.microsoft.com/office/powerpoint/2010/main" val="569092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de VRM is geen BSD-kaart te vinden. Er is nl. besloten dat de definitie in de verordening ruimte (PS) leidend is en dat GS niet meer doen dan een illustratieve kaart vaststellen, die een illustratie vormt bij de door PS vastgestelde definitie.</a:t>
            </a:r>
          </a:p>
          <a:p>
            <a:endParaRPr lang="nl-NL" dirty="0" smtClean="0"/>
          </a:p>
          <a:p>
            <a:r>
              <a:rPr lang="nl-NL" dirty="0" smtClean="0"/>
              <a:t>Ruimtelijke kwaliteit geldt ook binnen BSD (maar daar zijn minder richtpunten…)</a:t>
            </a:r>
          </a:p>
          <a:p>
            <a:endParaRPr lang="nl-NL" dirty="0" smtClean="0"/>
          </a:p>
          <a:p>
            <a:r>
              <a:rPr lang="nl-NL" dirty="0" smtClean="0"/>
              <a:t>Stedelijk groen behorend tot het stedenbouwkundig samenstel van bebouwing is BSD: </a:t>
            </a:r>
          </a:p>
          <a:p>
            <a:r>
              <a:rPr lang="nl-NL" dirty="0" smtClean="0"/>
              <a:t>stadsparken, begraafplaatsen en sportvelden. Gelegen in of direct aan stad of dorp.</a:t>
            </a:r>
          </a:p>
          <a:p>
            <a:r>
              <a:rPr lang="nl-NL" dirty="0" smtClean="0"/>
              <a:t>Als ze in of direct aan stad  of dorp liggen dan horen ze volgens de provincie tot het samenstel van bebouwing. Sportvelden die los liggen buiten stad of dorp horen tot nu toe (BSD 2013)  er niet toe. </a:t>
            </a:r>
          </a:p>
          <a:p>
            <a:endParaRPr lang="nl-NL" dirty="0" smtClean="0"/>
          </a:p>
          <a:p>
            <a:endParaRPr lang="nl-NL" dirty="0" smtClean="0"/>
          </a:p>
          <a:p>
            <a:r>
              <a:rPr lang="nl-NL" dirty="0" smtClean="0"/>
              <a:t>Verblijfsrecreatiegebieden zijn </a:t>
            </a:r>
            <a:r>
              <a:rPr lang="nl-NL" u="sng" dirty="0" smtClean="0"/>
              <a:t>geen</a:t>
            </a:r>
            <a:r>
              <a:rPr lang="nl-NL" dirty="0" smtClean="0"/>
              <a:t> BSD evenals groene recreatiegebieden aan de stadsrand. </a:t>
            </a:r>
          </a:p>
          <a:p>
            <a:r>
              <a:rPr lang="nl-NL" dirty="0" smtClean="0"/>
              <a:t>Verblijfsrecreatie valt niet onder een van de functies genoemd achter “ten behoeve van” (zijnde: “wonen … horeca”). </a:t>
            </a:r>
          </a:p>
          <a:p>
            <a:r>
              <a:rPr lang="nl-NL" dirty="0" smtClean="0"/>
              <a:t>Groene recreatiegebieden aan de stadsrand  worden niet gerekend tot stedelijk groen, ook al maken stedelingen er gebruik van (die doen dat ook van wegen buiten de stad en die zijn ook geen BSD). Beleidsmatig rekent de provincie dergelijke gebieden in zijn algemeenheid tot de groene ruimte.</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9BE7D123-C831-4A2D-920C-8F39C4D8C04B}" type="slidenum">
              <a:rPr lang="nl-NL" smtClean="0"/>
              <a:t>11</a:t>
            </a:fld>
            <a:endParaRPr lang="nl-NL" dirty="0"/>
          </a:p>
        </p:txBody>
      </p:sp>
    </p:spTree>
    <p:extLst>
      <p:ext uri="{BB962C8B-B14F-4D97-AF65-F5344CB8AC3E}">
        <p14:creationId xmlns:p14="http://schemas.microsoft.com/office/powerpoint/2010/main" val="2272240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60388" y="704850"/>
            <a:ext cx="5676900" cy="4259263"/>
          </a:xfrm>
        </p:spPr>
      </p:sp>
      <p:sp>
        <p:nvSpPr>
          <p:cNvPr id="3" name="Tijdelijke aanduiding voor notities 2"/>
          <p:cNvSpPr>
            <a:spLocks noGrp="1"/>
          </p:cNvSpPr>
          <p:nvPr>
            <p:ph type="body" idx="1"/>
          </p:nvPr>
        </p:nvSpPr>
        <p:spPr/>
        <p:txBody>
          <a:bodyPr/>
          <a:lstStyle/>
          <a:p>
            <a:r>
              <a:rPr lang="nl-NL" dirty="0" smtClean="0"/>
              <a:t>Artikel 2..3..3. uit de verordening, uitbreiden bestaande bedrijven in buitengebied&lt; tot 10% is dat oké, daarboven moet beargumenteerd worden waarom het niet in BSD kan plaats vinden, in de toelichting zijn financiële argumenten daarbij ook genoemd als reden.</a:t>
            </a:r>
          </a:p>
          <a:p>
            <a:endParaRPr lang="nl-NL" dirty="0" smtClean="0"/>
          </a:p>
          <a:p>
            <a:r>
              <a:rPr lang="nl-NL" dirty="0" smtClean="0"/>
              <a:t>BSD “Praat kaart “wordt opgesteld, als illustratie en hulpmiddel.</a:t>
            </a:r>
            <a:r>
              <a:rPr lang="nl-NL" baseline="0" dirty="0" smtClean="0"/>
              <a:t> De definitie blijft maatgevend, kaart is momentopname. Om gesprekken over BSD helder te kunnen voeren.</a:t>
            </a:r>
          </a:p>
          <a:p>
            <a:endParaRPr lang="nl-NL" dirty="0" smtClean="0"/>
          </a:p>
          <a:p>
            <a:r>
              <a:rPr lang="nl-NL" dirty="0" smtClean="0"/>
              <a:t>Typische milieus</a:t>
            </a:r>
          </a:p>
          <a:p>
            <a:r>
              <a:rPr lang="nl-NL" dirty="0" smtClean="0"/>
              <a:t>Indien in trede 1 de regionale behoefte is aangetoond van een ontwikkeling dat alleen buiten BSD is te realiseren is (bijv. landelijk woonmilieu) dan is daarmee ook gemotiveerd dat het plan buiten BSD wordt gerealiseerd. </a:t>
            </a:r>
          </a:p>
          <a:p>
            <a:r>
              <a:rPr lang="nl-NL" dirty="0" smtClean="0"/>
              <a:t>Is het makkelijker als een plan binnen BSD ligt in plaats van erbuiten? </a:t>
            </a:r>
          </a:p>
          <a:p>
            <a:r>
              <a:rPr lang="nl-NL" dirty="0" smtClean="0"/>
              <a:t>In de praktijk maakt dat niet veel uit.</a:t>
            </a:r>
          </a:p>
          <a:p>
            <a:r>
              <a:rPr lang="nl-NL" dirty="0" smtClean="0"/>
              <a:t>Ligging binnen BSD betekent dat:</a:t>
            </a:r>
          </a:p>
          <a:p>
            <a:r>
              <a:rPr lang="nl-NL" dirty="0" smtClean="0"/>
              <a:t>Er wordt voldaan aan trede 2</a:t>
            </a:r>
          </a:p>
          <a:p>
            <a:r>
              <a:rPr lang="nl-NL" dirty="0" smtClean="0"/>
              <a:t>er nog steeds vanuit een ‘goede RO’ het belang van verdichting wordt afgewogen tegen dat van de omgevingskwaliteit (handhaving groen, water, milieuaspecten). </a:t>
            </a:r>
          </a:p>
          <a:p>
            <a:endParaRPr lang="nl-NL" dirty="0" smtClean="0"/>
          </a:p>
          <a:p>
            <a:r>
              <a:rPr lang="nl-NL" dirty="0" smtClean="0"/>
              <a:t>Ruimtelijke kwaliteit is een onderwerp dat  overal een issue is, dus óók binnen BSD. </a:t>
            </a:r>
          </a:p>
          <a:p>
            <a:endParaRPr lang="nl-NL" dirty="0"/>
          </a:p>
        </p:txBody>
      </p:sp>
      <p:sp>
        <p:nvSpPr>
          <p:cNvPr id="4" name="Tijdelijke aanduiding voor dianummer 3"/>
          <p:cNvSpPr>
            <a:spLocks noGrp="1"/>
          </p:cNvSpPr>
          <p:nvPr>
            <p:ph type="sldNum" sz="quarter" idx="10"/>
          </p:nvPr>
        </p:nvSpPr>
        <p:spPr/>
        <p:txBody>
          <a:bodyPr/>
          <a:lstStyle/>
          <a:p>
            <a:fld id="{9BE7D123-C831-4A2D-920C-8F39C4D8C04B}" type="slidenum">
              <a:rPr lang="nl-NL" smtClean="0"/>
              <a:t>12</a:t>
            </a:fld>
            <a:endParaRPr lang="nl-NL" dirty="0"/>
          </a:p>
        </p:txBody>
      </p:sp>
    </p:spTree>
    <p:extLst>
      <p:ext uri="{BB962C8B-B14F-4D97-AF65-F5344CB8AC3E}">
        <p14:creationId xmlns:p14="http://schemas.microsoft.com/office/powerpoint/2010/main" val="3823330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Wat is passend ontsloten?</a:t>
            </a:r>
          </a:p>
          <a:p>
            <a:r>
              <a:rPr lang="nl-NL" dirty="0" smtClean="0"/>
              <a:t>Het is maatwerk, afhankelijk van de schaal en het type van de ruimtelijke ontwikkeling. </a:t>
            </a:r>
          </a:p>
          <a:p>
            <a:r>
              <a:rPr lang="nl-NL" dirty="0" smtClean="0"/>
              <a:t>ook hier gaat het om een goed onderbouwde motivering</a:t>
            </a:r>
          </a:p>
          <a:p>
            <a:endParaRPr lang="nl-NL" dirty="0"/>
          </a:p>
        </p:txBody>
      </p:sp>
      <p:sp>
        <p:nvSpPr>
          <p:cNvPr id="4" name="Tijdelijke aanduiding voor dianummer 3"/>
          <p:cNvSpPr>
            <a:spLocks noGrp="1"/>
          </p:cNvSpPr>
          <p:nvPr>
            <p:ph type="sldNum" sz="quarter" idx="10"/>
          </p:nvPr>
        </p:nvSpPr>
        <p:spPr/>
        <p:txBody>
          <a:bodyPr/>
          <a:lstStyle/>
          <a:p>
            <a:fld id="{9BE7D123-C831-4A2D-920C-8F39C4D8C04B}" type="slidenum">
              <a:rPr lang="nl-NL" smtClean="0"/>
              <a:t>14</a:t>
            </a:fld>
            <a:endParaRPr lang="nl-NL" dirty="0"/>
          </a:p>
        </p:txBody>
      </p:sp>
    </p:spTree>
    <p:extLst>
      <p:ext uri="{BB962C8B-B14F-4D97-AF65-F5344CB8AC3E}">
        <p14:creationId xmlns:p14="http://schemas.microsoft.com/office/powerpoint/2010/main" val="3992510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60388" y="704850"/>
            <a:ext cx="5676900" cy="4259263"/>
          </a:xfrm>
        </p:spPr>
      </p:sp>
      <p:sp>
        <p:nvSpPr>
          <p:cNvPr id="3" name="Tijdelijke aanduiding voor notities 2"/>
          <p:cNvSpPr>
            <a:spLocks noGrp="1"/>
          </p:cNvSpPr>
          <p:nvPr>
            <p:ph type="body" idx="1"/>
          </p:nvPr>
        </p:nvSpPr>
        <p:spPr/>
        <p:txBody>
          <a:bodyPr/>
          <a:lstStyle/>
          <a:p>
            <a:r>
              <a:rPr lang="nl-NL" dirty="0" smtClean="0"/>
              <a:t>Qua procedure  zou ligging binnen BSD gemakkelijker kunnen zijn als het gaat om een locatie die groter is dan 3 hectare, omdat PS locaties buiten BSD van die omvang moeten opnemen in het Programma ruimte. </a:t>
            </a:r>
          </a:p>
          <a:p>
            <a:r>
              <a:rPr lang="nl-NL" dirty="0" smtClean="0"/>
              <a:t>In de praktijk zijn alle bij de provincie bekende locaties, groter dan 3 ha, buiten BSD na afstemming met de gemeenten opgenomen in het programma en maakt dit voor die locaties op dit punt niets uit. </a:t>
            </a:r>
          </a:p>
          <a:p>
            <a:r>
              <a:rPr lang="nl-NL" dirty="0" smtClean="0"/>
              <a:t>Bij de provincie onbekende locaties buiten BSD groter dan 3 ha moeten wel naar PS bij een actualisering van het programma ruimte.</a:t>
            </a:r>
          </a:p>
          <a:p>
            <a:endParaRPr lang="nl-NL" dirty="0" smtClean="0"/>
          </a:p>
          <a:p>
            <a:r>
              <a:rPr lang="nl-NL" dirty="0" smtClean="0"/>
              <a:t>Nog steeds aan Ladder voldoen, nog steeds voldoen aan ruimtelijke kwaliteitseisen, andere regels, pas dan zou…..</a:t>
            </a:r>
          </a:p>
          <a:p>
            <a:endParaRPr lang="nl-NL" dirty="0"/>
          </a:p>
        </p:txBody>
      </p:sp>
      <p:sp>
        <p:nvSpPr>
          <p:cNvPr id="4" name="Tijdelijke aanduiding voor dianummer 3"/>
          <p:cNvSpPr>
            <a:spLocks noGrp="1"/>
          </p:cNvSpPr>
          <p:nvPr>
            <p:ph type="sldNum" sz="quarter" idx="10"/>
          </p:nvPr>
        </p:nvSpPr>
        <p:spPr/>
        <p:txBody>
          <a:bodyPr/>
          <a:lstStyle/>
          <a:p>
            <a:fld id="{9BE7D123-C831-4A2D-920C-8F39C4D8C04B}" type="slidenum">
              <a:rPr lang="nl-NL" smtClean="0">
                <a:solidFill>
                  <a:prstClr val="black"/>
                </a:solidFill>
                <a:latin typeface="Calibri"/>
              </a:rPr>
              <a:pPr/>
              <a:t>15</a:t>
            </a:fld>
            <a:endParaRPr lang="nl-NL" dirty="0">
              <a:solidFill>
                <a:prstClr val="black"/>
              </a:solidFill>
              <a:latin typeface="Calibri"/>
            </a:endParaRPr>
          </a:p>
        </p:txBody>
      </p:sp>
    </p:spTree>
    <p:extLst>
      <p:ext uri="{BB962C8B-B14F-4D97-AF65-F5344CB8AC3E}">
        <p14:creationId xmlns:p14="http://schemas.microsoft.com/office/powerpoint/2010/main" val="2852934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Vooral bestuurders denken de behoefte</a:t>
            </a:r>
            <a:r>
              <a:rPr lang="nl-NL" baseline="0" dirty="0" smtClean="0"/>
              <a:t> te hebben aangetoond omdat “de locatie eerder toch ook op kaarten stond”.</a:t>
            </a:r>
          </a:p>
          <a:p>
            <a:r>
              <a:rPr lang="nl-NL" baseline="0" dirty="0" smtClean="0"/>
              <a:t>De 3 ha kaart is een voorbeeld van willen blijven sturen door provinciale bestuurders. Het is “eng” het oude los te laten  </a:t>
            </a:r>
            <a:r>
              <a:rPr lang="nl-NL" baseline="0" dirty="0" smtClean="0">
                <a:sym typeface="Wingdings" panose="05000000000000000000" pitchFamily="2" charset="2"/>
              </a:rPr>
              <a:t></a:t>
            </a:r>
            <a:r>
              <a:rPr lang="nl-NL" baseline="0" dirty="0" smtClean="0"/>
              <a:t> Mag dan alles zomaar overal?</a:t>
            </a:r>
          </a:p>
          <a:p>
            <a:endParaRPr lang="nl-NL" baseline="0" dirty="0" smtClean="0"/>
          </a:p>
          <a:p>
            <a:r>
              <a:rPr lang="nl-NL" baseline="0" dirty="0" smtClean="0"/>
              <a:t>Ladder vooral een motivering. Maar wat als je ergens niet een ontwikkeling wil? Ladder gevoel is: ja, mits; geen “nee tenzij”. werkt dat voldoende bij reductieopgaven? kantoren en detailhandel…</a:t>
            </a:r>
          </a:p>
          <a:p>
            <a:endParaRPr lang="nl-NL" baseline="0" dirty="0" smtClean="0"/>
          </a:p>
          <a:p>
            <a:r>
              <a:rPr lang="nl-NL" baseline="0" dirty="0" smtClean="0"/>
              <a:t>MAATWERK, een simpel “nee dit mag niet”, en “ja dat mag daar wel” is makkelijker. Maar dat is de uitdaging. </a:t>
            </a:r>
          </a:p>
          <a:p>
            <a:endParaRPr lang="nl-NL" baseline="0" dirty="0" smtClean="0"/>
          </a:p>
          <a:p>
            <a:r>
              <a:rPr lang="nl-NL" baseline="0" dirty="0" smtClean="0"/>
              <a:t>Provinciaal maatwerk moet mogelijk blijven, kijk naar specifieke gevallen als glastuinbouw bijvoorbeeld.</a:t>
            </a:r>
          </a:p>
          <a:p>
            <a:endParaRPr lang="nl-NL" dirty="0"/>
          </a:p>
        </p:txBody>
      </p:sp>
      <p:sp>
        <p:nvSpPr>
          <p:cNvPr id="4" name="Tijdelijke aanduiding voor dianummer 3"/>
          <p:cNvSpPr>
            <a:spLocks noGrp="1"/>
          </p:cNvSpPr>
          <p:nvPr>
            <p:ph type="sldNum" sz="quarter" idx="10"/>
          </p:nvPr>
        </p:nvSpPr>
        <p:spPr/>
        <p:txBody>
          <a:bodyPr/>
          <a:lstStyle/>
          <a:p>
            <a:fld id="{9BE7D123-C831-4A2D-920C-8F39C4D8C04B}" type="slidenum">
              <a:rPr lang="nl-NL" smtClean="0"/>
              <a:t>16</a:t>
            </a:fld>
            <a:endParaRPr lang="nl-NL" dirty="0"/>
          </a:p>
        </p:txBody>
      </p:sp>
    </p:spTree>
    <p:extLst>
      <p:ext uri="{BB962C8B-B14F-4D97-AF65-F5344CB8AC3E}">
        <p14:creationId xmlns:p14="http://schemas.microsoft.com/office/powerpoint/2010/main" val="384820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Belang gemeente is ook:  Voor nieuwe stedelijke ontwikkelingen is een goede onderbouwing cruciaal om het plan niet te laten sneuvelen bij de Raad van State.</a:t>
            </a:r>
          </a:p>
          <a:p>
            <a:endParaRPr lang="nl-NL" dirty="0" smtClean="0"/>
          </a:p>
          <a:p>
            <a:r>
              <a:rPr lang="nl-NL" dirty="0" smtClean="0"/>
              <a:t>Bundelingsstrategie:</a:t>
            </a:r>
          </a:p>
          <a:p>
            <a:pPr marL="171450" indent="-171450">
              <a:buFont typeface="Arial" pitchFamily="34" charset="0"/>
              <a:buChar char="•"/>
            </a:pPr>
            <a:r>
              <a:rPr lang="nl-NL" dirty="0" smtClean="0"/>
              <a:t>Voldoen aan toenemende vraag naar wonen/werken in centrum stedelijke,</a:t>
            </a:r>
            <a:r>
              <a:rPr lang="nl-NL" baseline="0" dirty="0" smtClean="0"/>
              <a:t> buitencentrum, centrum dorpse milieus</a:t>
            </a:r>
          </a:p>
          <a:p>
            <a:pPr marL="171450" indent="-171450">
              <a:buFont typeface="Arial" pitchFamily="34" charset="0"/>
              <a:buChar char="•"/>
            </a:pPr>
            <a:r>
              <a:rPr lang="nl-NL" baseline="0" dirty="0" smtClean="0"/>
              <a:t>Beter benutten bestaand stads-en dorpsgebied (BSD) en infra en OV</a:t>
            </a:r>
          </a:p>
          <a:p>
            <a:pPr marL="171450" indent="-171450">
              <a:buFont typeface="Arial" pitchFamily="34" charset="0"/>
              <a:buChar char="•"/>
            </a:pPr>
            <a:r>
              <a:rPr lang="nl-NL" baseline="0" dirty="0" smtClean="0"/>
              <a:t>Versterken agglomeratiekracht</a:t>
            </a:r>
          </a:p>
          <a:p>
            <a:pPr marL="171450" indent="-171450">
              <a:buFont typeface="Arial" pitchFamily="34" charset="0"/>
              <a:buChar char="•"/>
            </a:pPr>
            <a:r>
              <a:rPr lang="nl-NL" baseline="0" dirty="0" smtClean="0"/>
              <a:t>Behoud kwaliteit landelijk gebied.</a:t>
            </a:r>
          </a:p>
          <a:p>
            <a:endParaRPr lang="nl-NL" dirty="0" smtClean="0"/>
          </a:p>
          <a:p>
            <a:r>
              <a:rPr lang="nl-NL" dirty="0" smtClean="0"/>
              <a:t>Nieuwe verstedelijking past in regionale visies en de kwaliteitskaart van de Visie ruimte en mobiliteit en andere in de visie en verordening aangegeven ruimtelijke kaders. Tevens moet nieuwe verstedelijking passen binnen wettelijke voorschriften.</a:t>
            </a:r>
          </a:p>
          <a:p>
            <a:r>
              <a:rPr lang="nl-NL" dirty="0" smtClean="0"/>
              <a:t>Naast het toepassen van de Ladder voor duurzame verstedelijking wil de provincie de ruimte beter benutten door in te zetten op transformeren, herstructureren en verdichten bij voorkeur binnen de invloedsgebieden van de stations en haltes van Stedenbaan. Met de partners van Stedenbaan zijn bestuurlijke afspraken gemaakt over ruimtelijke ontwikkelingen rond de stations en haltes van Stedenbaan.</a:t>
            </a:r>
          </a:p>
          <a:p>
            <a:endParaRPr lang="nl-NL" dirty="0"/>
          </a:p>
        </p:txBody>
      </p:sp>
      <p:sp>
        <p:nvSpPr>
          <p:cNvPr id="4" name="Tijdelijke aanduiding voor dianummer 3"/>
          <p:cNvSpPr>
            <a:spLocks noGrp="1"/>
          </p:cNvSpPr>
          <p:nvPr>
            <p:ph type="sldNum" sz="quarter" idx="10"/>
          </p:nvPr>
        </p:nvSpPr>
        <p:spPr/>
        <p:txBody>
          <a:bodyPr/>
          <a:lstStyle/>
          <a:p>
            <a:fld id="{9BE7D123-C831-4A2D-920C-8F39C4D8C04B}" type="slidenum">
              <a:rPr lang="nl-NL" smtClean="0"/>
              <a:t>1</a:t>
            </a:fld>
            <a:endParaRPr lang="nl-NL" dirty="0"/>
          </a:p>
        </p:txBody>
      </p:sp>
    </p:spTree>
    <p:extLst>
      <p:ext uri="{BB962C8B-B14F-4D97-AF65-F5344CB8AC3E}">
        <p14:creationId xmlns:p14="http://schemas.microsoft.com/office/powerpoint/2010/main" val="3343573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rgbClr val="000066"/>
                </a:solidFill>
                <a:effectLst/>
                <a:uLnTx/>
                <a:uFillTx/>
                <a:latin typeface="+mn-lt"/>
              </a:rPr>
              <a:t>De provincie heeft de Ladder voor duurzame verstedelijking ook opgenomen in de Verordening ruimte. De Ladder voor duurzame verstedelijking vormt een belangrijk handvat in de fase van regionale visievorming. </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Wat is een goede onderbouwing ? Aantonen dat de Ladder is doorlopen! </a:t>
            </a:r>
          </a:p>
          <a:p>
            <a:endParaRPr lang="nl-NL" dirty="0" smtClean="0"/>
          </a:p>
          <a:p>
            <a:endParaRPr lang="nl-NL" dirty="0" smtClean="0"/>
          </a:p>
        </p:txBody>
      </p:sp>
      <p:sp>
        <p:nvSpPr>
          <p:cNvPr id="4" name="Tijdelijke aanduiding voor dianummer 3"/>
          <p:cNvSpPr>
            <a:spLocks noGrp="1"/>
          </p:cNvSpPr>
          <p:nvPr>
            <p:ph type="sldNum" sz="quarter" idx="10"/>
          </p:nvPr>
        </p:nvSpPr>
        <p:spPr/>
        <p:txBody>
          <a:bodyPr/>
          <a:lstStyle/>
          <a:p>
            <a:fld id="{9BE7D123-C831-4A2D-920C-8F39C4D8C04B}" type="slidenum">
              <a:rPr lang="nl-NL" smtClean="0"/>
              <a:t>2</a:t>
            </a:fld>
            <a:endParaRPr lang="nl-NL" dirty="0"/>
          </a:p>
        </p:txBody>
      </p:sp>
    </p:spTree>
    <p:extLst>
      <p:ext uri="{BB962C8B-B14F-4D97-AF65-F5344CB8AC3E}">
        <p14:creationId xmlns:p14="http://schemas.microsoft.com/office/powerpoint/2010/main" val="47089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Kop erop? Nee zeker niet!! Geen extra eisen tov het beoogde in Bro</a:t>
            </a:r>
          </a:p>
          <a:p>
            <a:endParaRPr lang="nl-NL" dirty="0" smtClean="0"/>
          </a:p>
          <a:p>
            <a:r>
              <a:rPr lang="nl-NL" dirty="0" smtClean="0"/>
              <a:t>In lijn met de maatschappelijke behoefte zet de provincie in op het beter benutten van het bestaand stads- en dorpsgebied.</a:t>
            </a:r>
            <a:br>
              <a:rPr lang="nl-NL" dirty="0" smtClean="0"/>
            </a:br>
            <a:r>
              <a:rPr lang="nl-NL" dirty="0" smtClean="0"/>
              <a:t>Indien een gemeente een ruimtelijke ontwikkeling wil realiseren, wordt de Ladder voor duurzame verstedelijking doorlopen. </a:t>
            </a:r>
            <a:br>
              <a:rPr lang="nl-NL" dirty="0" smtClean="0"/>
            </a:br>
            <a:r>
              <a:rPr lang="nl-NL" dirty="0" smtClean="0"/>
              <a:t>Bij het bepalen van de regionale behoefte voor wonen gelden de kwantitatieve en kwalitatieve gegevens van de actuele behoefteraming</a:t>
            </a:r>
            <a:r>
              <a:rPr lang="nl-NL" baseline="0" dirty="0" smtClean="0"/>
              <a:t> to</a:t>
            </a:r>
            <a:r>
              <a:rPr lang="nl-NL" dirty="0" smtClean="0"/>
              <a:t>talen per gebied die worden beschreven in paragraaf 2.2.3 van het Programma ruimte, alsmede eventuele afspraken over het accommoderen van een bovenregionale behoefte, zoals bijvoorbeeld in het geval van de Gebiedsuitwerking Haarlemmermeer-Bollenstreek. </a:t>
            </a:r>
            <a:br>
              <a:rPr lang="nl-NL" dirty="0" smtClean="0"/>
            </a:br>
            <a:r>
              <a:rPr lang="nl-NL" dirty="0" smtClean="0"/>
              <a:t/>
            </a:r>
            <a:br>
              <a:rPr lang="nl-NL" dirty="0" smtClean="0"/>
            </a:br>
            <a:r>
              <a:rPr lang="nl-NL" dirty="0" smtClean="0"/>
              <a:t>Aanvullend kan het Programma ruimte ook kwalitatieve- en locatiecriteria formuleren als uitgangspunten voor de regionale visies.</a:t>
            </a:r>
            <a:br>
              <a:rPr lang="nl-NL" dirty="0" smtClean="0"/>
            </a:br>
            <a:r>
              <a:rPr lang="nl-NL" dirty="0" smtClean="0"/>
              <a:t/>
            </a:r>
            <a:br>
              <a:rPr lang="nl-NL" dirty="0" smtClean="0"/>
            </a:br>
            <a:endParaRPr lang="nl-NL" dirty="0" smtClean="0"/>
          </a:p>
          <a:p>
            <a:r>
              <a:rPr lang="nl-NL" dirty="0" smtClean="0"/>
              <a:t>In de toelichting de drie stappen concreet benoemen.</a:t>
            </a:r>
          </a:p>
          <a:p>
            <a:r>
              <a:rPr lang="nl-NL" dirty="0" smtClean="0"/>
              <a:t>Per trede aangegeven welke afwegingen en keuzes zijn gemaakt.</a:t>
            </a:r>
          </a:p>
          <a:p>
            <a:r>
              <a:rPr lang="nl-NL" dirty="0" smtClean="0"/>
              <a:t>Actuele cijfers, kwantitatief en kwalitatief (regionaal)</a:t>
            </a:r>
          </a:p>
          <a:p>
            <a:r>
              <a:rPr lang="nl-NL" dirty="0" smtClean="0"/>
              <a:t>Realisatie binnen of buiten BSD motiveren/onderbouwen</a:t>
            </a:r>
          </a:p>
          <a:p>
            <a:r>
              <a:rPr lang="nl-NL" dirty="0" smtClean="0"/>
              <a:t>Motiveren hoe die ontwikkeling buiten BSD is of wordt ontsloten.</a:t>
            </a:r>
          </a:p>
          <a:p>
            <a:r>
              <a:rPr lang="nl-NL" dirty="0" smtClean="0"/>
              <a:t/>
            </a:r>
            <a:br>
              <a:rPr lang="nl-NL" dirty="0" smtClean="0"/>
            </a:b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9BE7D123-C831-4A2D-920C-8F39C4D8C04B}" type="slidenum">
              <a:rPr lang="nl-NL" smtClean="0"/>
              <a:t>3</a:t>
            </a:fld>
            <a:endParaRPr lang="nl-NL" dirty="0"/>
          </a:p>
        </p:txBody>
      </p:sp>
    </p:spTree>
    <p:extLst>
      <p:ext uri="{BB962C8B-B14F-4D97-AF65-F5344CB8AC3E}">
        <p14:creationId xmlns:p14="http://schemas.microsoft.com/office/powerpoint/2010/main" val="1907048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Gekozen is voor “stads- en dorps” in plaats van “</a:t>
            </a:r>
            <a:r>
              <a:rPr lang="nl-NL" u="sng" dirty="0" smtClean="0"/>
              <a:t>stedelijk</a:t>
            </a:r>
            <a:r>
              <a:rPr lang="nl-NL" dirty="0" smtClean="0"/>
              <a:t>” om aan te geven dat het niet alleen om steden, maar ook om dorpen gaat. Dat is ook conform de bedoeling van het Bro.</a:t>
            </a:r>
          </a:p>
          <a:p>
            <a:endParaRPr lang="nl-NL" dirty="0" smtClean="0"/>
          </a:p>
          <a:p>
            <a:r>
              <a:rPr lang="nl-NL" dirty="0" smtClean="0"/>
              <a:t>Waar en waarom wijkt die provinciale definitie  af van de definitie in het Bro?</a:t>
            </a:r>
          </a:p>
          <a:p>
            <a:r>
              <a:rPr lang="nl-NL" dirty="0" smtClean="0"/>
              <a:t>o	De provincie heeft de ruimte om de definitie in het Bro  te interpreteren. Dit kan worden afgeleid uit de handreiking van het ministerie van I&amp;M. Omdat die definitie vrij algemeen is,  is zo’n interpretatie ook nodig </a:t>
            </a:r>
            <a:r>
              <a:rPr lang="nl-NL" u="sng" dirty="0" smtClean="0"/>
              <a:t>om vergelijkbare gevallen in Zuid-Holland vergelijkbaar te kunnen beoordelen</a:t>
            </a:r>
            <a:r>
              <a:rPr lang="nl-NL" dirty="0" smtClean="0"/>
              <a:t>. Er is voor gekozen om op drie evidente punten die interpretatie ook door PS te laten vaststellen. </a:t>
            </a:r>
          </a:p>
          <a:p>
            <a:endParaRPr lang="nl-NL" dirty="0" smtClean="0"/>
          </a:p>
          <a:p>
            <a:r>
              <a:rPr lang="nl-NL" dirty="0" smtClean="0"/>
              <a:t>Gekozen is voor “stads- en dorps” in plaats van “stedelijk” om aan te geven dat het niet alleen om steden, maar ook om dorpen gaat. Dat is ook conform de bedoeling van het Bro.</a:t>
            </a:r>
          </a:p>
          <a:p>
            <a:endParaRPr lang="nl-NL" dirty="0" smtClean="0"/>
          </a:p>
          <a:p>
            <a:r>
              <a:rPr lang="nl-NL" dirty="0" smtClean="0"/>
              <a:t>Bouwrijp gemaakt terrein wordt beschouwd als BSD omdat er een onomkeerbare ruimtelijke ontwikkeling heeft plaatsgevonden.  </a:t>
            </a:r>
          </a:p>
          <a:p>
            <a:r>
              <a:rPr lang="nl-NL" dirty="0" smtClean="0"/>
              <a:t>De uitzondering van glastuinbouw is in de provinciale definitie toegevoegd omdat de provincie in de </a:t>
            </a:r>
            <a:r>
              <a:rPr lang="nl-NL" u="sng" dirty="0" smtClean="0"/>
              <a:t>VRM glastuinbouwconcentraties en verspreid glas buiten de steden en dorpen als wezenlijk anders beschouwd</a:t>
            </a:r>
            <a:r>
              <a:rPr lang="nl-NL" dirty="0" smtClean="0"/>
              <a:t> als de terreinen voor bedrijvigheid zoals bedoeld in het Bro. </a:t>
            </a:r>
          </a:p>
          <a:p>
            <a:r>
              <a:rPr lang="nl-NL" dirty="0" smtClean="0"/>
              <a:t>Beter benutten door </a:t>
            </a:r>
            <a:r>
              <a:rPr lang="nl-NL" u="sng" dirty="0" smtClean="0"/>
              <a:t>verdichting met of transformatie tot stedelijke functies is voor die glastuinbouw niet de inzet van beleid.</a:t>
            </a:r>
          </a:p>
          <a:p>
            <a:endParaRPr lang="nl-NL" u="sng" dirty="0" smtClean="0"/>
          </a:p>
          <a:p>
            <a:endParaRPr lang="nl-NL" u="sng" dirty="0"/>
          </a:p>
        </p:txBody>
      </p:sp>
      <p:sp>
        <p:nvSpPr>
          <p:cNvPr id="4" name="Tijdelijke aanduiding voor dianummer 3"/>
          <p:cNvSpPr>
            <a:spLocks noGrp="1"/>
          </p:cNvSpPr>
          <p:nvPr>
            <p:ph type="sldNum" sz="quarter" idx="10"/>
          </p:nvPr>
        </p:nvSpPr>
        <p:spPr/>
        <p:txBody>
          <a:bodyPr/>
          <a:lstStyle/>
          <a:p>
            <a:fld id="{9BE7D123-C831-4A2D-920C-8F39C4D8C04B}" type="slidenum">
              <a:rPr lang="nl-NL" smtClean="0"/>
              <a:t>4</a:t>
            </a:fld>
            <a:endParaRPr lang="nl-NL" dirty="0"/>
          </a:p>
        </p:txBody>
      </p:sp>
    </p:spTree>
    <p:extLst>
      <p:ext uri="{BB962C8B-B14F-4D97-AF65-F5344CB8AC3E}">
        <p14:creationId xmlns:p14="http://schemas.microsoft.com/office/powerpoint/2010/main" val="196852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provincie wil bevorderen dat de ladder op (sub)regionaal niveau wordt toegepast en dat samenwerkende gemeenten een gezamenlijk beeld ontwikkelen van de ontwikkelmogelijkheden binnen en buiten bestaand stads- en dorpsgebied. De gemeenten stemmen de geplande opgave met behulp van actuele regionale visies voor in ieder geval wonen en kantoren af met andere gemeenten in de regio. Het is aan gemeenten zelf om te bepalen of zij ook behoefte hebben aan regionale visies ter afstemming van het beleid met betrekking tot bedrijventerreinen en detailhandel, of aan regionale ruimtelijke visies. De provincie laat die keus aan hen.</a:t>
            </a:r>
            <a:br>
              <a:rPr lang="nl-NL" dirty="0" smtClean="0"/>
            </a:br>
            <a:endParaRPr lang="nl-NL" dirty="0" smtClean="0"/>
          </a:p>
          <a:p>
            <a:endParaRPr lang="nl-NL" dirty="0" smtClean="0"/>
          </a:p>
          <a:p>
            <a:r>
              <a:rPr lang="nl-NL" dirty="0" smtClean="0"/>
              <a:t>Als de visies voor wonen en kantoren voldoen aan de behoefteramingen, de locatiekeuzes en kwalitatieve uitgangspunten, zullen GS de visies formeel aanvaarden en beoordeelt de provincie niet langer individuele bestemmingsplannen die overeenkomen met deze regionale visies. Als het plan qua regionale behoefteraming past in een actuele regionale visie die de instemming heeft van GS, is daarmee voldaan aan de eerste trede van de ladder. Gedeputeerde Staten kunnen bij de aanvaarding van een regionale visie aangeven in hoeverre de Ladder voor duurzame verstedelijking op regionaal niveau geheel of gedeeltelijk is doorlopen. Voor aanpassing en het afronden van de regionale visies voor wonen en kantoren geldt als uiterste termijn 1 juli 2015.</a:t>
            </a:r>
            <a:br>
              <a:rPr lang="nl-NL" dirty="0" smtClean="0"/>
            </a:br>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rgbClr val="000066"/>
                </a:solidFill>
                <a:effectLst/>
                <a:uLnTx/>
                <a:uFillTx/>
                <a:latin typeface="+mn-lt"/>
              </a:rPr>
              <a:t>Trede 1 geldt ook voor andersoortige stedelijke ontwikkelingen, zoals sportvelden, begraafplaatsen etc., dus ook de omvang daarvan!!</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9BE7D123-C831-4A2D-920C-8F39C4D8C04B}" type="slidenum">
              <a:rPr lang="nl-NL" smtClean="0"/>
              <a:t>5</a:t>
            </a:fld>
            <a:endParaRPr lang="nl-NL" dirty="0"/>
          </a:p>
        </p:txBody>
      </p:sp>
    </p:spTree>
    <p:extLst>
      <p:ext uri="{BB962C8B-B14F-4D97-AF65-F5344CB8AC3E}">
        <p14:creationId xmlns:p14="http://schemas.microsoft.com/office/powerpoint/2010/main" val="1396563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behoefte  is aangetoond indien een ontwikkeling binnen de regionale visie valt EN DE DAARAAN VERBONDEN VOORWAARDEN.</a:t>
            </a:r>
          </a:p>
          <a:p>
            <a:endParaRPr lang="nl-NL" dirty="0"/>
          </a:p>
          <a:p>
            <a:r>
              <a:rPr lang="nl-NL" dirty="0" smtClean="0"/>
              <a:t>Aantonen en motiveren in het bestemmingsplan dat er een positief en gemotiveerd advies van de regio is. EN dat kan dus zijn in de vorm en verwijzen naar een door GS aanvaarde regionale visie teksten daaruit benutten!!!</a:t>
            </a:r>
          </a:p>
          <a:p>
            <a:r>
              <a:rPr lang="nl-NL" dirty="0" smtClean="0"/>
              <a:t>Regio kan afspraken onderling maken en deze benutten</a:t>
            </a:r>
          </a:p>
          <a:p>
            <a:r>
              <a:rPr lang="nl-NL" dirty="0" smtClean="0"/>
              <a:t>Juist bij kantoren en winkels, vanwege overschot-situatie. Verplaatsen van als motivering: verstandig aan te tonen, in hoeverre die verplaatsing is geborgd en wat de beoogde ontwikkeling op de achtergebleven percelen is.</a:t>
            </a:r>
          </a:p>
          <a:p>
            <a:endParaRPr lang="nl-NL" dirty="0" smtClean="0"/>
          </a:p>
          <a:p>
            <a:r>
              <a:rPr lang="nl-NL" dirty="0" smtClean="0"/>
              <a:t>De behoefteramingen geven een bandbreedte aan. Regio’s geven hieraan invulling via regionale woonvisies. Voor kantoren gelden in het Programma ruimte vastgestelde totalen als behoefteraming per gebied.</a:t>
            </a:r>
            <a:br>
              <a:rPr lang="nl-NL" dirty="0" smtClean="0"/>
            </a:br>
            <a:r>
              <a:rPr lang="nl-NL" b="1" dirty="0" smtClean="0"/>
              <a:t>De Woningbehoefteraming (WBR) en Bevolkingsprognose (BP) cijfers worden driejaarlijks geactualiseerd. De provincie zal eenzelfde termijn hanteren voor de actualisatie van de behoefteramingen voor kantoren</a:t>
            </a:r>
            <a:r>
              <a:rPr lang="nl-NL" dirty="0" smtClean="0"/>
              <a:t>. De regio’s worden in het voortraject nauw betrokken bij het opstellen van de uitvraag voor het opstellen van de behoefteramingen voor kantoren. De provincie acht het wenselijk dat regionale visies voor kantoren afgestemd worden op door de provincie vastgestelde behoefteramingen. Bij het bepalen van de regionale behoefte voor kantoren gelden de kwantitatieve gegevens van de actuele behoefteramingtotalen per gebied die worden beschreven in paragraaf 2.3.3 van het Programma ruimte. Deze geven de nieuwbouwvraagramingen kantoren aan voor 2013-2020 en 2020-2030 volgens het EIB.</a:t>
            </a:r>
          </a:p>
          <a:p>
            <a:endParaRPr lang="nl-NL" dirty="0"/>
          </a:p>
        </p:txBody>
      </p:sp>
      <p:sp>
        <p:nvSpPr>
          <p:cNvPr id="4" name="Tijdelijke aanduiding voor dianummer 3"/>
          <p:cNvSpPr>
            <a:spLocks noGrp="1"/>
          </p:cNvSpPr>
          <p:nvPr>
            <p:ph type="sldNum" sz="quarter" idx="10"/>
          </p:nvPr>
        </p:nvSpPr>
        <p:spPr/>
        <p:txBody>
          <a:bodyPr/>
          <a:lstStyle/>
          <a:p>
            <a:fld id="{9BE7D123-C831-4A2D-920C-8F39C4D8C04B}" type="slidenum">
              <a:rPr lang="nl-NL" smtClean="0"/>
              <a:t>6</a:t>
            </a:fld>
            <a:endParaRPr lang="nl-NL" dirty="0"/>
          </a:p>
        </p:txBody>
      </p:sp>
    </p:spTree>
    <p:extLst>
      <p:ext uri="{BB962C8B-B14F-4D97-AF65-F5344CB8AC3E}">
        <p14:creationId xmlns:p14="http://schemas.microsoft.com/office/powerpoint/2010/main" val="3305281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60388" y="704850"/>
            <a:ext cx="5676900" cy="4259263"/>
          </a:xfrm>
        </p:spPr>
      </p:sp>
      <p:sp>
        <p:nvSpPr>
          <p:cNvPr id="3" name="Tijdelijke aanduiding voor notities 2"/>
          <p:cNvSpPr>
            <a:spLocks noGrp="1"/>
          </p:cNvSpPr>
          <p:nvPr>
            <p:ph type="body" idx="1"/>
          </p:nvPr>
        </p:nvSpPr>
        <p:spPr/>
        <p:txBody>
          <a:bodyPr/>
          <a:lstStyle/>
          <a:p>
            <a:r>
              <a:rPr lang="nl-NL" dirty="0" smtClean="0"/>
              <a:t>Verstandig om als regio afspraken vast te leggen, helpt ontzettend bij de motivering. </a:t>
            </a:r>
          </a:p>
        </p:txBody>
      </p:sp>
      <p:sp>
        <p:nvSpPr>
          <p:cNvPr id="4" name="Tijdelijke aanduiding voor dianummer 3"/>
          <p:cNvSpPr>
            <a:spLocks noGrp="1"/>
          </p:cNvSpPr>
          <p:nvPr>
            <p:ph type="sldNum" sz="quarter" idx="10"/>
          </p:nvPr>
        </p:nvSpPr>
        <p:spPr/>
        <p:txBody>
          <a:bodyPr/>
          <a:lstStyle/>
          <a:p>
            <a:fld id="{9BE7D123-C831-4A2D-920C-8F39C4D8C04B}" type="slidenum">
              <a:rPr lang="nl-NL" smtClean="0"/>
              <a:t>7</a:t>
            </a:fld>
            <a:endParaRPr lang="nl-NL" dirty="0"/>
          </a:p>
        </p:txBody>
      </p:sp>
    </p:spTree>
    <p:extLst>
      <p:ext uri="{BB962C8B-B14F-4D97-AF65-F5344CB8AC3E}">
        <p14:creationId xmlns:p14="http://schemas.microsoft.com/office/powerpoint/2010/main" val="1305143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60388" y="704850"/>
            <a:ext cx="5676900" cy="4259263"/>
          </a:xfrm>
        </p:spPr>
      </p:sp>
      <p:sp>
        <p:nvSpPr>
          <p:cNvPr id="3" name="Tijdelijke aanduiding voor notities 2"/>
          <p:cNvSpPr>
            <a:spLocks noGrp="1"/>
          </p:cNvSpPr>
          <p:nvPr>
            <p:ph type="body" idx="1"/>
          </p:nvPr>
        </p:nvSpPr>
        <p:spPr/>
        <p:txBody>
          <a:bodyPr/>
          <a:lstStyle/>
          <a:p>
            <a:r>
              <a:rPr lang="nl-NL" dirty="0" smtClean="0"/>
              <a:t>Bij het bepalen van ”het afstemmen met de regio” geldt dat regionale afstemming gezocht moet worden op:</a:t>
            </a:r>
          </a:p>
          <a:p>
            <a:r>
              <a:rPr lang="nl-NL" dirty="0" smtClean="0"/>
              <a:t> een relevante schaal en samenhang. </a:t>
            </a:r>
          </a:p>
          <a:p>
            <a:r>
              <a:rPr lang="nl-NL" dirty="0" smtClean="0"/>
              <a:t>Het gaat erom op welke ruimtelijke schaal zich processen afspelen. Dat is dus niet persé bestuurlijk (zoals de acht regio’s in de VRM)</a:t>
            </a:r>
          </a:p>
          <a:p>
            <a:endParaRPr lang="nl-NL" dirty="0" smtClean="0"/>
          </a:p>
          <a:p>
            <a:r>
              <a:rPr lang="nl-NL" dirty="0" smtClean="0"/>
              <a:t>Bijvoorbeeld:</a:t>
            </a:r>
          </a:p>
          <a:p>
            <a:r>
              <a:rPr lang="nl-NL" dirty="0" smtClean="0"/>
              <a:t> gemeenten die qua verhuizingen (wonen) of bedrijfs-verplaatsingen veel samenhang vertonen.</a:t>
            </a:r>
          </a:p>
          <a:p>
            <a:r>
              <a:rPr lang="nl-NL" dirty="0" smtClean="0"/>
              <a:t>Over provinciale grenzen heen, als daar veel interactie is. Bijvoorbeeld Nieuwkoop en Aalsmeer en Bollenstreek en Noord-Holland. </a:t>
            </a:r>
          </a:p>
          <a:p>
            <a:r>
              <a:rPr lang="nl-NL" dirty="0" smtClean="0"/>
              <a:t>Recent voorbeeld een school voor agrodoeleinden in het Westland naast de veiling.</a:t>
            </a:r>
          </a:p>
        </p:txBody>
      </p:sp>
      <p:sp>
        <p:nvSpPr>
          <p:cNvPr id="4" name="Tijdelijke aanduiding voor dianummer 3"/>
          <p:cNvSpPr>
            <a:spLocks noGrp="1"/>
          </p:cNvSpPr>
          <p:nvPr>
            <p:ph type="sldNum" sz="quarter" idx="10"/>
          </p:nvPr>
        </p:nvSpPr>
        <p:spPr/>
        <p:txBody>
          <a:bodyPr/>
          <a:lstStyle/>
          <a:p>
            <a:fld id="{9BE7D123-C831-4A2D-920C-8F39C4D8C04B}" type="slidenum">
              <a:rPr lang="nl-NL" smtClean="0"/>
              <a:t>8</a:t>
            </a:fld>
            <a:endParaRPr lang="nl-NL" dirty="0"/>
          </a:p>
        </p:txBody>
      </p:sp>
    </p:spTree>
    <p:extLst>
      <p:ext uri="{BB962C8B-B14F-4D97-AF65-F5344CB8AC3E}">
        <p14:creationId xmlns:p14="http://schemas.microsoft.com/office/powerpoint/2010/main" val="4182485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image" Target="../media/image12.jp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rovinciehui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57475" y="692150"/>
            <a:ext cx="6056313" cy="492443"/>
          </a:xfrm>
        </p:spPr>
        <p:txBody>
          <a:bodyPr wrap="square">
            <a:spAutoFit/>
          </a:bodyPr>
          <a:lstStyle>
            <a:lvl1pPr algn="l">
              <a:defRPr baseline="0">
                <a:solidFill>
                  <a:schemeClr val="tx1"/>
                </a:solidFill>
              </a:defRPr>
            </a:lvl1pPr>
          </a:lstStyle>
          <a:p>
            <a:r>
              <a:rPr lang="nl-NL" dirty="0" smtClean="0"/>
              <a:t>Klik om een titel te maken</a:t>
            </a:r>
            <a:endParaRPr lang="nl-NL" dirty="0"/>
          </a:p>
        </p:txBody>
      </p:sp>
      <p:sp>
        <p:nvSpPr>
          <p:cNvPr id="3" name="Subtitle 2"/>
          <p:cNvSpPr>
            <a:spLocks noGrp="1"/>
          </p:cNvSpPr>
          <p:nvPr>
            <p:ph type="subTitle" idx="1" hasCustomPrompt="1"/>
          </p:nvPr>
        </p:nvSpPr>
        <p:spPr>
          <a:xfrm>
            <a:off x="2657475" y="2116455"/>
            <a:ext cx="6056313" cy="421013"/>
          </a:xfrm>
        </p:spPr>
        <p:txBody>
          <a:bodyPr wrap="square">
            <a:sp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een ondertitel te maken</a:t>
            </a:r>
            <a:endParaRPr lang="nl-NL" dirty="0"/>
          </a:p>
        </p:txBody>
      </p:sp>
      <p:sp>
        <p:nvSpPr>
          <p:cNvPr id="8" name="Rectangle 7"/>
          <p:cNvSpPr/>
          <p:nvPr userDrawn="1"/>
        </p:nvSpPr>
        <p:spPr>
          <a:xfrm>
            <a:off x="0" y="3433482"/>
            <a:ext cx="2281238" cy="3424518"/>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3683" y="4681537"/>
            <a:ext cx="1711445" cy="1309697"/>
          </a:xfrm>
          <a:prstGeom prst="rect">
            <a:avLst/>
          </a:prstGeom>
        </p:spPr>
      </p:pic>
    </p:spTree>
    <p:extLst>
      <p:ext uri="{BB962C8B-B14F-4D97-AF65-F5344CB8AC3E}">
        <p14:creationId xmlns:p14="http://schemas.microsoft.com/office/powerpoint/2010/main" val="35955008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0213" y="274638"/>
            <a:ext cx="8283575" cy="492443"/>
          </a:xfrm>
        </p:spPr>
        <p:txBody>
          <a:bodyPr/>
          <a:lstStyle/>
          <a:p>
            <a:r>
              <a:rPr lang="nl-NL" dirty="0" smtClean="0"/>
              <a:t>Klik om een titel te maken</a:t>
            </a:r>
            <a:endParaRPr lang="nl-NL" dirty="0"/>
          </a:p>
        </p:txBody>
      </p:sp>
      <p:sp>
        <p:nvSpPr>
          <p:cNvPr id="6" name="Footer Placeholder 5"/>
          <p:cNvSpPr>
            <a:spLocks noGrp="1"/>
          </p:cNvSpPr>
          <p:nvPr>
            <p:ph type="ftr" sz="quarter" idx="11"/>
          </p:nvPr>
        </p:nvSpPr>
        <p:spPr/>
        <p:txBody>
          <a:bodyPr/>
          <a:lstStyle/>
          <a:p>
            <a:endParaRPr lang="nl-NL" dirty="0"/>
          </a:p>
        </p:txBody>
      </p:sp>
      <p:sp>
        <p:nvSpPr>
          <p:cNvPr id="9" name="Content Placeholder 8"/>
          <p:cNvSpPr>
            <a:spLocks noGrp="1"/>
          </p:cNvSpPr>
          <p:nvPr>
            <p:ph sz="quarter" idx="12" hasCustomPrompt="1"/>
          </p:nvPr>
        </p:nvSpPr>
        <p:spPr>
          <a:xfrm>
            <a:off x="430212" y="1574800"/>
            <a:ext cx="3917669" cy="4516438"/>
          </a:xfrm>
        </p:spPr>
        <p:txBody>
          <a:bodyPr>
            <a:normAutofit/>
          </a:bodyPr>
          <a:lstStyle>
            <a:lvl1pPr marL="268288" indent="-268288">
              <a:defRPr sz="2000"/>
            </a:lvl1pPr>
            <a:lvl2pPr marL="538163" indent="-269875">
              <a:defRPr sz="2000"/>
            </a:lvl2pPr>
            <a:lvl3pPr marL="809625" indent="-266700">
              <a:defRPr sz="2000"/>
            </a:lvl3pPr>
            <a:lvl4pPr marL="1076325" indent="-266700">
              <a:defRPr sz="2000"/>
            </a:lvl4pPr>
            <a:lvl5pPr marL="1343025" indent="-266700">
              <a:defRPr sz="2000"/>
            </a:lvl5pPr>
          </a:lstStyle>
          <a:p>
            <a:pPr lvl="0"/>
            <a:r>
              <a:rPr lang="nl-NL" dirty="0" smtClean="0"/>
              <a:t>Eerste niveau</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Content Placeholder 8"/>
          <p:cNvSpPr>
            <a:spLocks noGrp="1"/>
          </p:cNvSpPr>
          <p:nvPr>
            <p:ph sz="quarter" idx="13" hasCustomPrompt="1"/>
          </p:nvPr>
        </p:nvSpPr>
        <p:spPr>
          <a:xfrm>
            <a:off x="4796119" y="1574800"/>
            <a:ext cx="3917669" cy="4516438"/>
          </a:xfrm>
        </p:spPr>
        <p:txBody>
          <a:bodyPr>
            <a:normAutofit/>
          </a:bodyPr>
          <a:lstStyle>
            <a:lvl1pPr marL="268288" indent="-268288">
              <a:defRPr sz="2000"/>
            </a:lvl1pPr>
            <a:lvl2pPr marL="538163" indent="-269875">
              <a:defRPr sz="2000"/>
            </a:lvl2pPr>
            <a:lvl3pPr marL="809625" indent="-266700">
              <a:defRPr sz="2000"/>
            </a:lvl3pPr>
            <a:lvl4pPr marL="1076325" indent="-266700">
              <a:defRPr sz="2000"/>
            </a:lvl4pPr>
            <a:lvl5pPr marL="1343025" indent="-266700">
              <a:defRPr sz="2000"/>
            </a:lvl5pPr>
          </a:lstStyle>
          <a:p>
            <a:pPr lvl="0"/>
            <a:r>
              <a:rPr lang="nl-NL" dirty="0" smtClean="0"/>
              <a:t>Eerste niveau</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3" name="Slide Number Placeholder 2"/>
          <p:cNvSpPr>
            <a:spLocks noGrp="1"/>
          </p:cNvSpPr>
          <p:nvPr>
            <p:ph type="sldNum" sz="quarter" idx="14"/>
          </p:nvPr>
        </p:nvSpPr>
        <p:spPr/>
        <p:txBody>
          <a:bodyPr/>
          <a:lstStyle/>
          <a:p>
            <a:pPr algn="r"/>
            <a:fld id="{5E94A9B3-C17D-46D1-8BEA-3291202C4B54}" type="slidenum">
              <a:rPr lang="nl-NL" smtClean="0"/>
              <a:pPr algn="r"/>
              <a:t>‹nr.›</a:t>
            </a:fld>
            <a:endParaRPr lang="nl-NL" dirty="0"/>
          </a:p>
        </p:txBody>
      </p:sp>
    </p:spTree>
    <p:extLst>
      <p:ext uri="{BB962C8B-B14F-4D97-AF65-F5344CB8AC3E}">
        <p14:creationId xmlns:p14="http://schemas.microsoft.com/office/powerpoint/2010/main" val="27884697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0213" y="274638"/>
            <a:ext cx="8283575" cy="492443"/>
          </a:xfrm>
        </p:spPr>
        <p:txBody>
          <a:bodyPr/>
          <a:lstStyle>
            <a:lvl1pPr>
              <a:defRPr/>
            </a:lvl1pPr>
          </a:lstStyle>
          <a:p>
            <a:r>
              <a:rPr lang="nl-NL" dirty="0" smtClean="0"/>
              <a:t>Klik om een titel te maken</a:t>
            </a:r>
            <a:endParaRPr lang="nl-NL" dirty="0"/>
          </a:p>
        </p:txBody>
      </p:sp>
      <p:sp>
        <p:nvSpPr>
          <p:cNvPr id="3" name="Text Placeholder 2"/>
          <p:cNvSpPr>
            <a:spLocks noGrp="1"/>
          </p:cNvSpPr>
          <p:nvPr>
            <p:ph type="body" idx="1" hasCustomPrompt="1"/>
          </p:nvPr>
        </p:nvSpPr>
        <p:spPr>
          <a:xfrm>
            <a:off x="430213" y="1574800"/>
            <a:ext cx="3916800" cy="615553"/>
          </a:xfrm>
        </p:spPr>
        <p:txBody>
          <a:bodyPr anchor="b">
            <a:spAutoFit/>
          </a:bodyPr>
          <a:lstStyle>
            <a:lvl1pPr marL="0" indent="0">
              <a:lnSpc>
                <a:spcPct val="10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een tekst</a:t>
            </a:r>
            <a:br>
              <a:rPr lang="nl-NL" dirty="0" smtClean="0"/>
            </a:br>
            <a:r>
              <a:rPr lang="nl-NL" dirty="0" smtClean="0"/>
              <a:t>toe te voegen</a:t>
            </a:r>
          </a:p>
        </p:txBody>
      </p:sp>
      <p:sp>
        <p:nvSpPr>
          <p:cNvPr id="5" name="Text Placeholder 4"/>
          <p:cNvSpPr>
            <a:spLocks noGrp="1"/>
          </p:cNvSpPr>
          <p:nvPr>
            <p:ph type="body" sz="quarter" idx="3" hasCustomPrompt="1"/>
          </p:nvPr>
        </p:nvSpPr>
        <p:spPr>
          <a:xfrm>
            <a:off x="4796988" y="1574800"/>
            <a:ext cx="3916800" cy="615553"/>
          </a:xfrm>
        </p:spPr>
        <p:txBody>
          <a:bodyPr anchor="b">
            <a:spAutoFit/>
          </a:bodyPr>
          <a:lstStyle>
            <a:lvl1pPr marL="0" indent="0">
              <a:lnSpc>
                <a:spcPct val="10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een tekst</a:t>
            </a:r>
            <a:br>
              <a:rPr lang="nl-NL" dirty="0" smtClean="0"/>
            </a:br>
            <a:r>
              <a:rPr lang="nl-NL" dirty="0" smtClean="0"/>
              <a:t>toe te voegen</a:t>
            </a:r>
          </a:p>
        </p:txBody>
      </p:sp>
      <p:sp>
        <p:nvSpPr>
          <p:cNvPr id="8" name="Footer Placeholder 7"/>
          <p:cNvSpPr>
            <a:spLocks noGrp="1"/>
          </p:cNvSpPr>
          <p:nvPr>
            <p:ph type="ftr" sz="quarter" idx="11"/>
          </p:nvPr>
        </p:nvSpPr>
        <p:spPr/>
        <p:txBody>
          <a:bodyPr/>
          <a:lstStyle/>
          <a:p>
            <a:endParaRPr lang="nl-NL" dirty="0"/>
          </a:p>
        </p:txBody>
      </p:sp>
      <p:sp>
        <p:nvSpPr>
          <p:cNvPr id="10" name="Content Placeholder 8"/>
          <p:cNvSpPr>
            <a:spLocks noGrp="1"/>
          </p:cNvSpPr>
          <p:nvPr>
            <p:ph sz="quarter" idx="12" hasCustomPrompt="1"/>
          </p:nvPr>
        </p:nvSpPr>
        <p:spPr>
          <a:xfrm>
            <a:off x="430212" y="2303928"/>
            <a:ext cx="3917669" cy="3787309"/>
          </a:xfrm>
        </p:spPr>
        <p:txBody>
          <a:bodyPr>
            <a:normAutofit/>
          </a:bodyPr>
          <a:lstStyle>
            <a:lvl1pPr marL="268288" indent="-268288">
              <a:defRPr sz="2000"/>
            </a:lvl1pPr>
            <a:lvl2pPr marL="538163" indent="-269875">
              <a:defRPr sz="2000"/>
            </a:lvl2pPr>
            <a:lvl3pPr marL="809625" indent="-266700">
              <a:defRPr sz="2000"/>
            </a:lvl3pPr>
            <a:lvl4pPr marL="1076325" indent="-266700">
              <a:defRPr sz="2000"/>
            </a:lvl4pPr>
            <a:lvl5pPr marL="1343025" indent="-266700">
              <a:defRPr sz="2000"/>
            </a:lvl5pPr>
          </a:lstStyle>
          <a:p>
            <a:pPr lvl="0"/>
            <a:r>
              <a:rPr lang="nl-NL" dirty="0" smtClean="0"/>
              <a:t>Eerste niveau</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Content Placeholder 8"/>
          <p:cNvSpPr>
            <a:spLocks noGrp="1"/>
          </p:cNvSpPr>
          <p:nvPr>
            <p:ph sz="quarter" idx="13" hasCustomPrompt="1"/>
          </p:nvPr>
        </p:nvSpPr>
        <p:spPr>
          <a:xfrm>
            <a:off x="4796119" y="2303928"/>
            <a:ext cx="3917669" cy="3787309"/>
          </a:xfrm>
        </p:spPr>
        <p:txBody>
          <a:bodyPr>
            <a:normAutofit/>
          </a:bodyPr>
          <a:lstStyle>
            <a:lvl1pPr marL="268288" indent="-268288">
              <a:defRPr sz="2000"/>
            </a:lvl1pPr>
            <a:lvl2pPr marL="538163" indent="-269875">
              <a:defRPr sz="2000"/>
            </a:lvl2pPr>
            <a:lvl3pPr marL="809625" indent="-266700">
              <a:defRPr sz="2000"/>
            </a:lvl3pPr>
            <a:lvl4pPr marL="1076325" indent="-266700">
              <a:defRPr sz="2000"/>
            </a:lvl4pPr>
            <a:lvl5pPr marL="1343025" indent="-266700">
              <a:defRPr sz="2000"/>
            </a:lvl5pPr>
          </a:lstStyle>
          <a:p>
            <a:pPr lvl="0"/>
            <a:r>
              <a:rPr lang="nl-NL" dirty="0" smtClean="0"/>
              <a:t>Eerste niveau</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Slide Number Placeholder 3"/>
          <p:cNvSpPr>
            <a:spLocks noGrp="1"/>
          </p:cNvSpPr>
          <p:nvPr>
            <p:ph type="sldNum" sz="quarter" idx="14"/>
          </p:nvPr>
        </p:nvSpPr>
        <p:spPr/>
        <p:txBody>
          <a:bodyPr/>
          <a:lstStyle/>
          <a:p>
            <a:pPr algn="r"/>
            <a:fld id="{5E94A9B3-C17D-46D1-8BEA-3291202C4B54}" type="slidenum">
              <a:rPr lang="nl-NL" smtClean="0"/>
              <a:pPr algn="r"/>
              <a:t>‹nr.›</a:t>
            </a:fld>
            <a:endParaRPr lang="nl-NL" dirty="0"/>
          </a:p>
        </p:txBody>
      </p:sp>
    </p:spTree>
    <p:extLst>
      <p:ext uri="{BB962C8B-B14F-4D97-AF65-F5344CB8AC3E}">
        <p14:creationId xmlns:p14="http://schemas.microsoft.com/office/powerpoint/2010/main" val="20985980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0213" y="274638"/>
            <a:ext cx="8283575" cy="492443"/>
          </a:xfrm>
        </p:spPr>
        <p:txBody>
          <a:bodyPr/>
          <a:lstStyle/>
          <a:p>
            <a:r>
              <a:rPr lang="nl-NL" dirty="0" smtClean="0"/>
              <a:t>Klik om een titel te maken</a:t>
            </a:r>
            <a:endParaRPr lang="nl-NL" dirty="0"/>
          </a:p>
        </p:txBody>
      </p:sp>
      <p:sp>
        <p:nvSpPr>
          <p:cNvPr id="4" name="Footer Placeholder 3"/>
          <p:cNvSpPr>
            <a:spLocks noGrp="1"/>
          </p:cNvSpPr>
          <p:nvPr>
            <p:ph type="ftr" sz="quarter" idx="11"/>
          </p:nvPr>
        </p:nvSpPr>
        <p:spPr/>
        <p:txBody>
          <a:bodyPr/>
          <a:lstStyle/>
          <a:p>
            <a:endParaRPr lang="nl-NL" dirty="0"/>
          </a:p>
        </p:txBody>
      </p:sp>
      <p:sp>
        <p:nvSpPr>
          <p:cNvPr id="3" name="Slide Number Placeholder 2"/>
          <p:cNvSpPr>
            <a:spLocks noGrp="1"/>
          </p:cNvSpPr>
          <p:nvPr>
            <p:ph type="sldNum" sz="quarter" idx="12"/>
          </p:nvPr>
        </p:nvSpPr>
        <p:spPr/>
        <p:txBody>
          <a:bodyPr/>
          <a:lstStyle/>
          <a:p>
            <a:pPr algn="r"/>
            <a:fld id="{5E94A9B3-C17D-46D1-8BEA-3291202C4B54}" type="slidenum">
              <a:rPr lang="nl-NL" smtClean="0"/>
              <a:pPr algn="r"/>
              <a:t>‹nr.›</a:t>
            </a:fld>
            <a:endParaRPr lang="nl-NL" dirty="0"/>
          </a:p>
        </p:txBody>
      </p:sp>
    </p:spTree>
    <p:extLst>
      <p:ext uri="{BB962C8B-B14F-4D97-AF65-F5344CB8AC3E}">
        <p14:creationId xmlns:p14="http://schemas.microsoft.com/office/powerpoint/2010/main" val="6742685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NL" dirty="0"/>
          </a:p>
        </p:txBody>
      </p:sp>
      <p:sp>
        <p:nvSpPr>
          <p:cNvPr id="2" name="Slide Number Placeholder 1"/>
          <p:cNvSpPr>
            <a:spLocks noGrp="1"/>
          </p:cNvSpPr>
          <p:nvPr>
            <p:ph type="sldNum" sz="quarter" idx="12"/>
          </p:nvPr>
        </p:nvSpPr>
        <p:spPr/>
        <p:txBody>
          <a:bodyPr/>
          <a:lstStyle/>
          <a:p>
            <a:pPr algn="r"/>
            <a:fld id="{5E94A9B3-C17D-46D1-8BEA-3291202C4B54}" type="slidenum">
              <a:rPr lang="nl-NL" smtClean="0"/>
              <a:pPr algn="r"/>
              <a:t>‹nr.›</a:t>
            </a:fld>
            <a:endParaRPr lang="nl-NL" dirty="0"/>
          </a:p>
        </p:txBody>
      </p:sp>
    </p:spTree>
    <p:extLst>
      <p:ext uri="{BB962C8B-B14F-4D97-AF65-F5344CB8AC3E}">
        <p14:creationId xmlns:p14="http://schemas.microsoft.com/office/powerpoint/2010/main" val="31563864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iet invoegen (systeemdia)">
    <p:bg>
      <p:bgPr>
        <a:blipFill dpi="0" rotWithShape="1">
          <a:blip r:embed="rId7">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5525460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3"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6" name="Picture Placeholder 4"/>
          <p:cNvSpPr>
            <a:spLocks noGrp="1"/>
          </p:cNvSpPr>
          <p:nvPr>
            <p:ph type="pic" sz="quarter" idx="10" hasCustomPrompt="1"/>
            <p:custDataLst>
              <p:tags r:id="rId3"/>
            </p:custDataLst>
          </p:nvPr>
        </p:nvSpPr>
        <p:spPr>
          <a:xfrm>
            <a:off x="0" y="3433482"/>
            <a:ext cx="9144000" cy="3424518"/>
          </a:xfrm>
        </p:spPr>
        <p:txBody>
          <a:bodyPr anchor="ctr" anchorCtr="0">
            <a:normAutofit/>
          </a:bodyPr>
          <a:lstStyle>
            <a:lvl1pPr marL="0" indent="0" algn="ctr">
              <a:buNone/>
              <a:defRPr sz="2000" baseline="0"/>
            </a:lvl1pPr>
          </a:lstStyle>
          <a:p>
            <a:r>
              <a:rPr lang="nl-NL" dirty="0" smtClean="0"/>
              <a:t>Klik op het pictogram om </a:t>
            </a:r>
            <a:br>
              <a:rPr lang="nl-NL" dirty="0" smtClean="0"/>
            </a:br>
            <a:r>
              <a:rPr lang="nl-NL" dirty="0" smtClean="0"/>
              <a:t>een afbeelding in te voegen</a:t>
            </a:r>
          </a:p>
        </p:txBody>
      </p:sp>
      <p:sp>
        <p:nvSpPr>
          <p:cNvPr id="2" name="Title 1"/>
          <p:cNvSpPr>
            <a:spLocks noGrp="1"/>
          </p:cNvSpPr>
          <p:nvPr>
            <p:ph type="ctrTitle" hasCustomPrompt="1"/>
            <p:custDataLst>
              <p:tags r:id="rId4"/>
            </p:custDataLst>
          </p:nvPr>
        </p:nvSpPr>
        <p:spPr>
          <a:xfrm>
            <a:off x="2657475" y="692150"/>
            <a:ext cx="6056313" cy="492443"/>
          </a:xfrm>
        </p:spPr>
        <p:txBody>
          <a:bodyPr wrap="square">
            <a:spAutoFit/>
          </a:bodyPr>
          <a:lstStyle>
            <a:lvl1pPr algn="l">
              <a:defRPr>
                <a:solidFill>
                  <a:schemeClr val="tx1"/>
                </a:solidFill>
              </a:defRPr>
            </a:lvl1pPr>
          </a:lstStyle>
          <a:p>
            <a:r>
              <a:rPr lang="nl-NL" dirty="0" smtClean="0"/>
              <a:t>Klik om een titel te maken</a:t>
            </a:r>
            <a:endParaRPr lang="nl-NL" dirty="0"/>
          </a:p>
        </p:txBody>
      </p:sp>
      <p:sp>
        <p:nvSpPr>
          <p:cNvPr id="3" name="Subtitle 2"/>
          <p:cNvSpPr>
            <a:spLocks noGrp="1"/>
          </p:cNvSpPr>
          <p:nvPr>
            <p:ph type="subTitle" idx="1" hasCustomPrompt="1"/>
            <p:custDataLst>
              <p:tags r:id="rId5"/>
            </p:custDataLst>
          </p:nvPr>
        </p:nvSpPr>
        <p:spPr>
          <a:xfrm>
            <a:off x="2657475" y="2116455"/>
            <a:ext cx="6056313" cy="385811"/>
          </a:xfrm>
        </p:spPr>
        <p:txBody>
          <a:bodyPr wrap="square">
            <a:sp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een ondertitel te maken</a:t>
            </a:r>
            <a:endParaRPr lang="nl-NL" dirty="0"/>
          </a:p>
        </p:txBody>
      </p:sp>
    </p:spTree>
    <p:extLst>
      <p:ext uri="{BB962C8B-B14F-4D97-AF65-F5344CB8AC3E}">
        <p14:creationId xmlns:p14="http://schemas.microsoft.com/office/powerpoint/2010/main" val="32034803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 Statenvergadering">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57475" y="692150"/>
            <a:ext cx="6056313" cy="492443"/>
          </a:xfrm>
        </p:spPr>
        <p:txBody>
          <a:bodyPr wrap="square">
            <a:spAutoFit/>
          </a:bodyPr>
          <a:lstStyle>
            <a:lvl1pPr algn="l">
              <a:defRPr>
                <a:solidFill>
                  <a:schemeClr val="tx1"/>
                </a:solidFill>
              </a:defRPr>
            </a:lvl1pPr>
          </a:lstStyle>
          <a:p>
            <a:r>
              <a:rPr lang="nl-NL" dirty="0" smtClean="0"/>
              <a:t>Klik om een titel te maken</a:t>
            </a:r>
            <a:endParaRPr lang="nl-NL" dirty="0"/>
          </a:p>
        </p:txBody>
      </p:sp>
      <p:sp>
        <p:nvSpPr>
          <p:cNvPr id="3" name="Subtitle 2"/>
          <p:cNvSpPr>
            <a:spLocks noGrp="1"/>
          </p:cNvSpPr>
          <p:nvPr>
            <p:ph type="subTitle" idx="1" hasCustomPrompt="1"/>
          </p:nvPr>
        </p:nvSpPr>
        <p:spPr>
          <a:xfrm>
            <a:off x="2657475" y="2116455"/>
            <a:ext cx="6056313" cy="385811"/>
          </a:xfrm>
        </p:spPr>
        <p:txBody>
          <a:bodyPr wrap="square">
            <a:sp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een ondertitel te maken</a:t>
            </a:r>
            <a:endParaRPr lang="nl-NL" dirty="0"/>
          </a:p>
        </p:txBody>
      </p:sp>
      <p:sp>
        <p:nvSpPr>
          <p:cNvPr id="8" name="Rectangle 7"/>
          <p:cNvSpPr/>
          <p:nvPr userDrawn="1"/>
        </p:nvSpPr>
        <p:spPr>
          <a:xfrm>
            <a:off x="0" y="3433482"/>
            <a:ext cx="2281238" cy="3424518"/>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3683" y="4681537"/>
            <a:ext cx="1711445" cy="1309697"/>
          </a:xfrm>
          <a:prstGeom prst="rect">
            <a:avLst/>
          </a:prstGeom>
        </p:spPr>
      </p:pic>
    </p:spTree>
    <p:extLst>
      <p:ext uri="{BB962C8B-B14F-4D97-AF65-F5344CB8AC3E}">
        <p14:creationId xmlns:p14="http://schemas.microsoft.com/office/powerpoint/2010/main" val="32675991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Cover Mensen op straa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57475" y="692150"/>
            <a:ext cx="6056313" cy="492443"/>
          </a:xfrm>
        </p:spPr>
        <p:txBody>
          <a:bodyPr wrap="square">
            <a:spAutoFit/>
          </a:bodyPr>
          <a:lstStyle>
            <a:lvl1pPr algn="l">
              <a:defRPr>
                <a:solidFill>
                  <a:schemeClr val="tx1"/>
                </a:solidFill>
              </a:defRPr>
            </a:lvl1pPr>
          </a:lstStyle>
          <a:p>
            <a:r>
              <a:rPr lang="nl-NL" dirty="0" smtClean="0"/>
              <a:t>Klik om een titel te maken</a:t>
            </a:r>
            <a:endParaRPr lang="nl-NL" dirty="0"/>
          </a:p>
        </p:txBody>
      </p:sp>
      <p:sp>
        <p:nvSpPr>
          <p:cNvPr id="3" name="Subtitle 2"/>
          <p:cNvSpPr>
            <a:spLocks noGrp="1"/>
          </p:cNvSpPr>
          <p:nvPr>
            <p:ph type="subTitle" idx="1" hasCustomPrompt="1"/>
          </p:nvPr>
        </p:nvSpPr>
        <p:spPr>
          <a:xfrm>
            <a:off x="2657475" y="2116455"/>
            <a:ext cx="6056313" cy="385811"/>
          </a:xfrm>
        </p:spPr>
        <p:txBody>
          <a:bodyPr wrap="square">
            <a:sp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een ondertitel te maken</a:t>
            </a:r>
            <a:endParaRPr lang="nl-NL" dirty="0"/>
          </a:p>
        </p:txBody>
      </p:sp>
      <p:sp>
        <p:nvSpPr>
          <p:cNvPr id="8" name="Rectangle 7"/>
          <p:cNvSpPr/>
          <p:nvPr userDrawn="1"/>
        </p:nvSpPr>
        <p:spPr>
          <a:xfrm>
            <a:off x="0" y="3433482"/>
            <a:ext cx="2281238" cy="3424518"/>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3683" y="4681537"/>
            <a:ext cx="1711445" cy="1309697"/>
          </a:xfrm>
          <a:prstGeom prst="rect">
            <a:avLst/>
          </a:prstGeom>
        </p:spPr>
      </p:pic>
    </p:spTree>
    <p:extLst>
      <p:ext uri="{BB962C8B-B14F-4D97-AF65-F5344CB8AC3E}">
        <p14:creationId xmlns:p14="http://schemas.microsoft.com/office/powerpoint/2010/main" val="1544746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Cover Polderlandschap">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57475" y="692150"/>
            <a:ext cx="6056313" cy="492443"/>
          </a:xfrm>
        </p:spPr>
        <p:txBody>
          <a:bodyPr wrap="square">
            <a:spAutoFit/>
          </a:bodyPr>
          <a:lstStyle>
            <a:lvl1pPr algn="l">
              <a:defRPr>
                <a:solidFill>
                  <a:schemeClr val="tx1"/>
                </a:solidFill>
              </a:defRPr>
            </a:lvl1pPr>
          </a:lstStyle>
          <a:p>
            <a:r>
              <a:rPr lang="nl-NL" dirty="0" smtClean="0"/>
              <a:t>Klik om een titel te maken</a:t>
            </a:r>
            <a:endParaRPr lang="nl-NL" dirty="0"/>
          </a:p>
        </p:txBody>
      </p:sp>
      <p:sp>
        <p:nvSpPr>
          <p:cNvPr id="3" name="Subtitle 2"/>
          <p:cNvSpPr>
            <a:spLocks noGrp="1"/>
          </p:cNvSpPr>
          <p:nvPr>
            <p:ph type="subTitle" idx="1" hasCustomPrompt="1"/>
          </p:nvPr>
        </p:nvSpPr>
        <p:spPr>
          <a:xfrm>
            <a:off x="2657475" y="2116455"/>
            <a:ext cx="6056313" cy="385811"/>
          </a:xfrm>
        </p:spPr>
        <p:txBody>
          <a:bodyPr wrap="square">
            <a:sp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een ondertitel te maken</a:t>
            </a:r>
            <a:endParaRPr lang="nl-NL" dirty="0"/>
          </a:p>
        </p:txBody>
      </p:sp>
      <p:sp>
        <p:nvSpPr>
          <p:cNvPr id="8" name="Rectangle 7"/>
          <p:cNvSpPr/>
          <p:nvPr userDrawn="1"/>
        </p:nvSpPr>
        <p:spPr>
          <a:xfrm>
            <a:off x="0" y="3433482"/>
            <a:ext cx="2281238" cy="3424518"/>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3683" y="4681537"/>
            <a:ext cx="1711445" cy="1309697"/>
          </a:xfrm>
          <a:prstGeom prst="rect">
            <a:avLst/>
          </a:prstGeom>
        </p:spPr>
      </p:pic>
    </p:spTree>
    <p:extLst>
      <p:ext uri="{BB962C8B-B14F-4D97-AF65-F5344CB8AC3E}">
        <p14:creationId xmlns:p14="http://schemas.microsoft.com/office/powerpoint/2010/main" val="4330406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Cover Stedelijk landschap">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57475" y="692150"/>
            <a:ext cx="6056313" cy="492443"/>
          </a:xfrm>
        </p:spPr>
        <p:txBody>
          <a:bodyPr wrap="square">
            <a:spAutoFit/>
          </a:bodyPr>
          <a:lstStyle>
            <a:lvl1pPr algn="l">
              <a:defRPr>
                <a:solidFill>
                  <a:schemeClr val="tx1"/>
                </a:solidFill>
              </a:defRPr>
            </a:lvl1pPr>
          </a:lstStyle>
          <a:p>
            <a:r>
              <a:rPr lang="nl-NL" dirty="0" smtClean="0"/>
              <a:t>Klik om een titel te maken</a:t>
            </a:r>
            <a:endParaRPr lang="nl-NL" dirty="0"/>
          </a:p>
        </p:txBody>
      </p:sp>
      <p:sp>
        <p:nvSpPr>
          <p:cNvPr id="3" name="Subtitle 2"/>
          <p:cNvSpPr>
            <a:spLocks noGrp="1"/>
          </p:cNvSpPr>
          <p:nvPr>
            <p:ph type="subTitle" idx="1" hasCustomPrompt="1"/>
          </p:nvPr>
        </p:nvSpPr>
        <p:spPr>
          <a:xfrm>
            <a:off x="2657475" y="2116455"/>
            <a:ext cx="6056313" cy="385811"/>
          </a:xfrm>
        </p:spPr>
        <p:txBody>
          <a:bodyPr wrap="square">
            <a:sp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een ondertitel te maken</a:t>
            </a:r>
            <a:endParaRPr lang="nl-NL" dirty="0"/>
          </a:p>
        </p:txBody>
      </p:sp>
      <p:sp>
        <p:nvSpPr>
          <p:cNvPr id="8" name="Rectangle 7"/>
          <p:cNvSpPr/>
          <p:nvPr userDrawn="1"/>
        </p:nvSpPr>
        <p:spPr>
          <a:xfrm>
            <a:off x="0" y="3433482"/>
            <a:ext cx="2281238" cy="3424518"/>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3683" y="4681537"/>
            <a:ext cx="1711445" cy="1309697"/>
          </a:xfrm>
          <a:prstGeom prst="rect">
            <a:avLst/>
          </a:prstGeom>
        </p:spPr>
      </p:pic>
    </p:spTree>
    <p:extLst>
      <p:ext uri="{BB962C8B-B14F-4D97-AF65-F5344CB8AC3E}">
        <p14:creationId xmlns:p14="http://schemas.microsoft.com/office/powerpoint/2010/main" val="9352641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Cover Industri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57475" y="692150"/>
            <a:ext cx="6056313" cy="492443"/>
          </a:xfrm>
        </p:spPr>
        <p:txBody>
          <a:bodyPr wrap="square">
            <a:spAutoFit/>
          </a:bodyPr>
          <a:lstStyle>
            <a:lvl1pPr algn="l">
              <a:defRPr>
                <a:solidFill>
                  <a:schemeClr val="tx1"/>
                </a:solidFill>
              </a:defRPr>
            </a:lvl1pPr>
          </a:lstStyle>
          <a:p>
            <a:r>
              <a:rPr lang="nl-NL" dirty="0" smtClean="0"/>
              <a:t>Klik om een titel te maken</a:t>
            </a:r>
            <a:endParaRPr lang="nl-NL" dirty="0"/>
          </a:p>
        </p:txBody>
      </p:sp>
      <p:sp>
        <p:nvSpPr>
          <p:cNvPr id="3" name="Subtitle 2"/>
          <p:cNvSpPr>
            <a:spLocks noGrp="1"/>
          </p:cNvSpPr>
          <p:nvPr>
            <p:ph type="subTitle" idx="1" hasCustomPrompt="1"/>
          </p:nvPr>
        </p:nvSpPr>
        <p:spPr>
          <a:xfrm>
            <a:off x="2657475" y="2116455"/>
            <a:ext cx="6056313" cy="385811"/>
          </a:xfrm>
        </p:spPr>
        <p:txBody>
          <a:bodyPr wrap="square">
            <a:sp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een ondertitel te maken</a:t>
            </a:r>
            <a:endParaRPr lang="nl-NL" dirty="0"/>
          </a:p>
        </p:txBody>
      </p:sp>
      <p:sp>
        <p:nvSpPr>
          <p:cNvPr id="8" name="Rectangle 7"/>
          <p:cNvSpPr/>
          <p:nvPr userDrawn="1"/>
        </p:nvSpPr>
        <p:spPr>
          <a:xfrm>
            <a:off x="0" y="3433482"/>
            <a:ext cx="2281238" cy="3424518"/>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3683" y="4681537"/>
            <a:ext cx="1711445" cy="1309697"/>
          </a:xfrm>
          <a:prstGeom prst="rect">
            <a:avLst/>
          </a:prstGeom>
        </p:spPr>
      </p:pic>
    </p:spTree>
    <p:extLst>
      <p:ext uri="{BB962C8B-B14F-4D97-AF65-F5344CB8AC3E}">
        <p14:creationId xmlns:p14="http://schemas.microsoft.com/office/powerpoint/2010/main" val="10124543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Verke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57475" y="692150"/>
            <a:ext cx="6056313" cy="492443"/>
          </a:xfrm>
        </p:spPr>
        <p:txBody>
          <a:bodyPr wrap="square">
            <a:spAutoFit/>
          </a:bodyPr>
          <a:lstStyle>
            <a:lvl1pPr algn="l">
              <a:defRPr>
                <a:solidFill>
                  <a:schemeClr val="tx1"/>
                </a:solidFill>
              </a:defRPr>
            </a:lvl1pPr>
          </a:lstStyle>
          <a:p>
            <a:r>
              <a:rPr lang="nl-NL" dirty="0" smtClean="0"/>
              <a:t>Klik om een titel te maken</a:t>
            </a:r>
            <a:endParaRPr lang="nl-NL" dirty="0"/>
          </a:p>
        </p:txBody>
      </p:sp>
      <p:sp>
        <p:nvSpPr>
          <p:cNvPr id="3" name="Subtitle 2"/>
          <p:cNvSpPr>
            <a:spLocks noGrp="1"/>
          </p:cNvSpPr>
          <p:nvPr>
            <p:ph type="subTitle" idx="1" hasCustomPrompt="1"/>
          </p:nvPr>
        </p:nvSpPr>
        <p:spPr>
          <a:xfrm>
            <a:off x="2657475" y="2116455"/>
            <a:ext cx="6056313" cy="385811"/>
          </a:xfrm>
        </p:spPr>
        <p:txBody>
          <a:bodyPr wrap="square">
            <a:sp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een ondertitel te maken</a:t>
            </a:r>
            <a:endParaRPr lang="nl-NL" dirty="0"/>
          </a:p>
        </p:txBody>
      </p:sp>
      <p:sp>
        <p:nvSpPr>
          <p:cNvPr id="8" name="Rectangle 7"/>
          <p:cNvSpPr/>
          <p:nvPr userDrawn="1"/>
        </p:nvSpPr>
        <p:spPr>
          <a:xfrm>
            <a:off x="0" y="3433482"/>
            <a:ext cx="2281238" cy="3424518"/>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3683" y="4681537"/>
            <a:ext cx="1711445" cy="1309697"/>
          </a:xfrm>
          <a:prstGeom prst="rect">
            <a:avLst/>
          </a:prstGeom>
        </p:spPr>
      </p:pic>
    </p:spTree>
    <p:extLst>
      <p:ext uri="{BB962C8B-B14F-4D97-AF65-F5344CB8AC3E}">
        <p14:creationId xmlns:p14="http://schemas.microsoft.com/office/powerpoint/2010/main" val="31647486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0213" y="274638"/>
            <a:ext cx="8283575" cy="492443"/>
          </a:xfrm>
        </p:spPr>
        <p:txBody>
          <a:bodyPr/>
          <a:lstStyle/>
          <a:p>
            <a:r>
              <a:rPr lang="nl-NL" dirty="0" smtClean="0"/>
              <a:t>Klik om een titel te maken</a:t>
            </a:r>
            <a:endParaRPr lang="nl-NL" dirty="0"/>
          </a:p>
        </p:txBody>
      </p:sp>
      <p:sp>
        <p:nvSpPr>
          <p:cNvPr id="3" name="Content Placeholder 2"/>
          <p:cNvSpPr>
            <a:spLocks noGrp="1"/>
          </p:cNvSpPr>
          <p:nvPr>
            <p:ph idx="1" hasCustomPrompt="1"/>
          </p:nvPr>
        </p:nvSpPr>
        <p:spPr/>
        <p:txBody>
          <a:bodyPr/>
          <a:lstStyle>
            <a:lvl1pPr>
              <a:defRPr/>
            </a:lvl1pPr>
            <a:lvl2pPr>
              <a:defRPr/>
            </a:lvl2pPr>
            <a:lvl3pPr>
              <a:defRPr/>
            </a:lvl3pPr>
            <a:lvl4pPr>
              <a:defRPr baseline="0"/>
            </a:lvl4pPr>
            <a:lvl5pPr>
              <a:defRPr/>
            </a:lvl5pPr>
          </a:lstStyle>
          <a:p>
            <a:pPr lvl="0"/>
            <a:r>
              <a:rPr lang="nl-NL" dirty="0" smtClean="0"/>
              <a:t>Eerste niveau</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Footer Placeholder 4"/>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p>
            <a:pPr algn="r"/>
            <a:fld id="{5E94A9B3-C17D-46D1-8BEA-3291202C4B54}" type="slidenum">
              <a:rPr lang="nl-NL" smtClean="0"/>
              <a:pPr algn="r"/>
              <a:t>‹nr.›</a:t>
            </a:fld>
            <a:endParaRPr lang="nl-NL" dirty="0"/>
          </a:p>
        </p:txBody>
      </p:sp>
    </p:spTree>
    <p:extLst>
      <p:ext uri="{BB962C8B-B14F-4D97-AF65-F5344CB8AC3E}">
        <p14:creationId xmlns:p14="http://schemas.microsoft.com/office/powerpoint/2010/main" val="34523404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0212" y="3181191"/>
            <a:ext cx="8283575" cy="492443"/>
          </a:xfrm>
        </p:spPr>
        <p:txBody>
          <a:bodyPr anchor="t"/>
          <a:lstStyle>
            <a:lvl1pPr algn="l">
              <a:defRPr sz="3200" b="1" cap="none" baseline="0"/>
            </a:lvl1pPr>
          </a:lstStyle>
          <a:p>
            <a:r>
              <a:rPr lang="nl-NL" dirty="0" smtClean="0"/>
              <a:t>Klik om een sectiekop te maken</a:t>
            </a:r>
            <a:endParaRPr lang="nl-NL" dirty="0"/>
          </a:p>
        </p:txBody>
      </p:sp>
      <p:sp>
        <p:nvSpPr>
          <p:cNvPr id="3" name="Text Placeholder 2"/>
          <p:cNvSpPr>
            <a:spLocks noGrp="1"/>
          </p:cNvSpPr>
          <p:nvPr>
            <p:ph type="body" idx="1" hasCustomPrompt="1"/>
          </p:nvPr>
        </p:nvSpPr>
        <p:spPr>
          <a:xfrm>
            <a:off x="430212" y="2632317"/>
            <a:ext cx="8283575" cy="315792"/>
          </a:xfrm>
        </p:spPr>
        <p:txBody>
          <a:bodyPr wrap="square" anchor="b">
            <a:spAutoFit/>
          </a:bodyPr>
          <a:lstStyle>
            <a:lvl1pPr marL="0" indent="0">
              <a:buNone/>
              <a:defRPr sz="18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tekst toe te voegen</a:t>
            </a:r>
          </a:p>
        </p:txBody>
      </p:sp>
      <p:sp>
        <p:nvSpPr>
          <p:cNvPr id="5" name="Footer Placeholder 4"/>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35947283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0213" y="274638"/>
            <a:ext cx="8283575" cy="984885"/>
          </a:xfrm>
          <a:prstGeom prst="rect">
            <a:avLst/>
          </a:prstGeom>
        </p:spPr>
        <p:txBody>
          <a:bodyPr vert="horz" lIns="0" tIns="0" rIns="0" bIns="0" rtlCol="0" anchor="t" anchorCtr="0">
            <a:spAutoFit/>
          </a:bodyPr>
          <a:lstStyle/>
          <a:p>
            <a:r>
              <a:rPr lang="nl-NL" noProof="0" smtClean="0"/>
              <a:t>Klik om een</a:t>
            </a:r>
            <a:br>
              <a:rPr lang="nl-NL" noProof="0" smtClean="0"/>
            </a:br>
            <a:r>
              <a:rPr lang="nl-NL" noProof="0" smtClean="0"/>
              <a:t>titel te maken</a:t>
            </a:r>
            <a:endParaRPr lang="nl-NL" noProof="0"/>
          </a:p>
        </p:txBody>
      </p:sp>
      <p:sp>
        <p:nvSpPr>
          <p:cNvPr id="3" name="Text Placeholder 2"/>
          <p:cNvSpPr>
            <a:spLocks noGrp="1"/>
          </p:cNvSpPr>
          <p:nvPr>
            <p:ph type="body" idx="1"/>
          </p:nvPr>
        </p:nvSpPr>
        <p:spPr>
          <a:xfrm>
            <a:off x="430212" y="1574800"/>
            <a:ext cx="8283575" cy="4516438"/>
          </a:xfrm>
          <a:prstGeom prst="rect">
            <a:avLst/>
          </a:prstGeom>
        </p:spPr>
        <p:txBody>
          <a:bodyPr vert="horz" lIns="0" tIns="0" rIns="0" bIns="0" rtlCol="0" anchor="t" anchorCtr="0">
            <a:normAutofit/>
          </a:bodyPr>
          <a:lstStyle/>
          <a:p>
            <a:pPr lvl="0"/>
            <a:r>
              <a:rPr lang="nl-NL" noProof="0" dirty="0" smtClean="0"/>
              <a:t>Eerste niveau</a:t>
            </a:r>
          </a:p>
          <a:p>
            <a:pPr lvl="1"/>
            <a:r>
              <a:rPr lang="nl-NL" noProof="0" dirty="0" smtClean="0"/>
              <a:t>Tweede niveau</a:t>
            </a:r>
          </a:p>
          <a:p>
            <a:pPr lvl="2"/>
            <a:r>
              <a:rPr lang="nl-NL" noProof="0" dirty="0" smtClean="0"/>
              <a:t>Derde niveau</a:t>
            </a:r>
          </a:p>
          <a:p>
            <a:pPr lvl="3"/>
            <a:r>
              <a:rPr lang="nl-NL" noProof="0" dirty="0" smtClean="0"/>
              <a:t>Vierde niveau</a:t>
            </a:r>
          </a:p>
          <a:p>
            <a:pPr lvl="4"/>
            <a:r>
              <a:rPr lang="nl-NL" noProof="0" dirty="0" smtClean="0"/>
              <a:t>Vijfde niveau</a:t>
            </a:r>
          </a:p>
          <a:p>
            <a:pPr lvl="5"/>
            <a:r>
              <a:rPr lang="nl-NL" noProof="0" dirty="0" smtClean="0"/>
              <a:t>Zesde niveau</a:t>
            </a:r>
            <a:endParaRPr lang="nl-NL" noProof="0" dirty="0"/>
          </a:p>
        </p:txBody>
      </p:sp>
      <p:sp>
        <p:nvSpPr>
          <p:cNvPr id="5" name="Footer Placeholder 4"/>
          <p:cNvSpPr>
            <a:spLocks noGrp="1"/>
          </p:cNvSpPr>
          <p:nvPr>
            <p:ph type="ftr" sz="quarter" idx="3"/>
          </p:nvPr>
        </p:nvSpPr>
        <p:spPr>
          <a:xfrm>
            <a:off x="430212" y="6463926"/>
            <a:ext cx="2895600" cy="169277"/>
          </a:xfrm>
          <a:prstGeom prst="rect">
            <a:avLst/>
          </a:prstGeom>
        </p:spPr>
        <p:txBody>
          <a:bodyPr vert="horz" lIns="0" tIns="0" rIns="0" bIns="0" rtlCol="0" anchor="t" anchorCtr="0">
            <a:spAutoFit/>
          </a:bodyPr>
          <a:lstStyle>
            <a:lvl1pPr algn="l">
              <a:defRPr sz="1100">
                <a:solidFill>
                  <a:schemeClr val="tx1"/>
                </a:solidFill>
              </a:defRPr>
            </a:lvl1pPr>
          </a:lstStyle>
          <a:p>
            <a:endParaRPr lang="nl-NL" noProof="0" dirty="0"/>
          </a:p>
        </p:txBody>
      </p:sp>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24867" y="6296188"/>
            <a:ext cx="1709146" cy="337015"/>
          </a:xfrm>
          <a:prstGeom prst="rect">
            <a:avLst/>
          </a:prstGeom>
        </p:spPr>
      </p:pic>
      <p:sp>
        <p:nvSpPr>
          <p:cNvPr id="7" name="Slide Number Placeholder 5"/>
          <p:cNvSpPr>
            <a:spLocks noGrp="1"/>
          </p:cNvSpPr>
          <p:nvPr>
            <p:ph type="sldNum" sz="quarter" idx="4"/>
          </p:nvPr>
        </p:nvSpPr>
        <p:spPr>
          <a:xfrm>
            <a:off x="6580187" y="6463926"/>
            <a:ext cx="2133600" cy="169277"/>
          </a:xfrm>
          <a:prstGeom prst="rect">
            <a:avLst/>
          </a:prstGeom>
        </p:spPr>
        <p:txBody>
          <a:bodyPr vert="horz" lIns="0" tIns="0" rIns="0" bIns="0" rtlCol="0" anchor="t" anchorCtr="0">
            <a:spAutoFit/>
          </a:bodyPr>
          <a:lstStyle>
            <a:lvl1pPr>
              <a:defRPr lang="nl-NL" sz="1100" smtClean="0"/>
            </a:lvl1pPr>
          </a:lstStyle>
          <a:p>
            <a:pPr algn="r"/>
            <a:fld id="{5E94A9B3-C17D-46D1-8BEA-3291202C4B54}" type="slidenum">
              <a:rPr lang="nl-NL" smtClean="0"/>
              <a:pPr algn="r"/>
              <a:t>‹nr.›</a:t>
            </a:fld>
            <a:endParaRPr lang="nl-NL" dirty="0"/>
          </a:p>
        </p:txBody>
      </p:sp>
    </p:spTree>
    <p:extLst>
      <p:ext uri="{BB962C8B-B14F-4D97-AF65-F5344CB8AC3E}">
        <p14:creationId xmlns:p14="http://schemas.microsoft.com/office/powerpoint/2010/main" val="3504661127"/>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50" r:id="rId8"/>
    <p:sldLayoutId id="2147483651" r:id="rId9"/>
    <p:sldLayoutId id="2147483652" r:id="rId10"/>
    <p:sldLayoutId id="2147483653" r:id="rId11"/>
    <p:sldLayoutId id="2147483654" r:id="rId12"/>
    <p:sldLayoutId id="2147483655" r:id="rId13"/>
    <p:sldLayoutId id="2147483662" r:id="rId14"/>
  </p:sldLayoutIdLst>
  <p:timing>
    <p:tnLst>
      <p:par>
        <p:cTn id="1" dur="indefinite" restart="never" nodeType="tmRoot"/>
      </p:par>
    </p:tnLst>
  </p:timing>
  <p:hf sldNum="0" hdr="0" ft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lnSpc>
          <a:spcPct val="114000"/>
        </a:lnSpc>
        <a:spcBef>
          <a:spcPts val="0"/>
        </a:spcBef>
        <a:buFont typeface="Arial" pitchFamily="34" charset="0"/>
        <a:buChar char="•"/>
        <a:defRPr sz="2400" kern="1200">
          <a:solidFill>
            <a:schemeClr val="tx1"/>
          </a:solidFill>
          <a:latin typeface="+mn-lt"/>
          <a:ea typeface="+mn-ea"/>
          <a:cs typeface="+mn-cs"/>
        </a:defRPr>
      </a:lvl1pPr>
      <a:lvl2pPr marL="742950" indent="-381000" algn="l" defTabSz="914400" rtl="0" eaLnBrk="1" latinLnBrk="0" hangingPunct="1">
        <a:lnSpc>
          <a:spcPct val="114000"/>
        </a:lnSpc>
        <a:spcBef>
          <a:spcPts val="0"/>
        </a:spcBef>
        <a:buFont typeface="Arial" pitchFamily="34" charset="0"/>
        <a:buChar char="–"/>
        <a:defRPr sz="2400" kern="1200">
          <a:solidFill>
            <a:schemeClr val="tx1"/>
          </a:solidFill>
          <a:latin typeface="+mn-lt"/>
          <a:ea typeface="+mn-ea"/>
          <a:cs typeface="+mn-cs"/>
        </a:defRPr>
      </a:lvl2pPr>
      <a:lvl3pPr marL="1076325" indent="-361950" algn="l" defTabSz="914400" rtl="0" eaLnBrk="1" latinLnBrk="0" hangingPunct="1">
        <a:lnSpc>
          <a:spcPct val="114000"/>
        </a:lnSpc>
        <a:spcBef>
          <a:spcPts val="0"/>
        </a:spcBef>
        <a:buFont typeface="Arial" pitchFamily="34" charset="0"/>
        <a:buChar char="•"/>
        <a:defRPr sz="2400" kern="1200">
          <a:solidFill>
            <a:schemeClr val="tx1"/>
          </a:solidFill>
          <a:latin typeface="+mn-lt"/>
          <a:ea typeface="+mn-ea"/>
          <a:cs typeface="+mn-cs"/>
        </a:defRPr>
      </a:lvl3pPr>
      <a:lvl4pPr marL="1438275" indent="-361950" algn="l" defTabSz="914400" rtl="0" eaLnBrk="1" latinLnBrk="0" hangingPunct="1">
        <a:lnSpc>
          <a:spcPct val="114000"/>
        </a:lnSpc>
        <a:spcBef>
          <a:spcPts val="0"/>
        </a:spcBef>
        <a:buFont typeface="Arial" pitchFamily="34" charset="0"/>
        <a:buChar char="–"/>
        <a:defRPr sz="2400" kern="1200">
          <a:solidFill>
            <a:schemeClr val="tx1"/>
          </a:solidFill>
          <a:latin typeface="+mn-lt"/>
          <a:ea typeface="+mn-ea"/>
          <a:cs typeface="+mn-cs"/>
        </a:defRPr>
      </a:lvl4pPr>
      <a:lvl5pPr marL="1790700" indent="-352425" algn="l" defTabSz="914400" rtl="0" eaLnBrk="1" latinLnBrk="0" hangingPunct="1">
        <a:lnSpc>
          <a:spcPct val="114000"/>
        </a:lnSpc>
        <a:spcBef>
          <a:spcPts val="0"/>
        </a:spcBef>
        <a:buFont typeface="Arial" pitchFamily="34" charset="0"/>
        <a:buChar char="»"/>
        <a:defRPr sz="2400" kern="1200">
          <a:solidFill>
            <a:schemeClr val="tx1"/>
          </a:solidFill>
          <a:latin typeface="+mn-lt"/>
          <a:ea typeface="+mn-ea"/>
          <a:cs typeface="+mn-cs"/>
        </a:defRPr>
      </a:lvl5pPr>
      <a:lvl6pPr marL="2151063" indent="-358775" algn="l" defTabSz="914400" rtl="0" eaLnBrk="1" latinLnBrk="0" hangingPunct="1">
        <a:lnSpc>
          <a:spcPct val="114000"/>
        </a:lnSpc>
        <a:spcBef>
          <a:spcPts val="0"/>
        </a:spcBef>
        <a:buFont typeface="Arial"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516697" y="692150"/>
            <a:ext cx="6197092" cy="1477328"/>
          </a:xfrm>
        </p:spPr>
        <p:txBody>
          <a:bodyPr/>
          <a:lstStyle/>
          <a:p>
            <a:r>
              <a:rPr lang="nl-NL" dirty="0" smtClean="0"/>
              <a:t>Toepassing </a:t>
            </a:r>
            <a:r>
              <a:rPr lang="nl-NL" dirty="0"/>
              <a:t>van de ladder in </a:t>
            </a:r>
            <a:r>
              <a:rPr lang="nl-NL" dirty="0" smtClean="0"/>
              <a:t>Provincie Zuid-Holland</a:t>
            </a:r>
            <a:r>
              <a:rPr lang="nl-NL" dirty="0"/>
              <a:t/>
            </a:r>
            <a:br>
              <a:rPr lang="nl-NL" dirty="0"/>
            </a:br>
            <a:endParaRPr lang="nl-NL" dirty="0"/>
          </a:p>
        </p:txBody>
      </p:sp>
      <p:sp>
        <p:nvSpPr>
          <p:cNvPr id="2" name="Ondertitel 1"/>
          <p:cNvSpPr>
            <a:spLocks noGrp="1"/>
          </p:cNvSpPr>
          <p:nvPr>
            <p:ph type="subTitle" idx="1"/>
          </p:nvPr>
        </p:nvSpPr>
        <p:spPr>
          <a:xfrm>
            <a:off x="2657475" y="2116455"/>
            <a:ext cx="6056313" cy="385811"/>
          </a:xfrm>
        </p:spPr>
        <p:txBody>
          <a:bodyPr/>
          <a:lstStyle/>
          <a:p>
            <a:r>
              <a:rPr lang="nl-NL" smtClean="0"/>
              <a:t>Basispresentatie tbv regiosessies</a:t>
            </a:r>
          </a:p>
        </p:txBody>
      </p:sp>
    </p:spTree>
    <p:extLst>
      <p:ext uri="{BB962C8B-B14F-4D97-AF65-F5344CB8AC3E}">
        <p14:creationId xmlns:p14="http://schemas.microsoft.com/office/powerpoint/2010/main" val="3434545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0213" y="274638"/>
            <a:ext cx="8283575" cy="984885"/>
          </a:xfrm>
        </p:spPr>
        <p:txBody>
          <a:bodyPr/>
          <a:lstStyle/>
          <a:p>
            <a:r>
              <a:rPr lang="nl-NL" dirty="0" smtClean="0"/>
              <a:t>In </a:t>
            </a:r>
            <a:r>
              <a:rPr lang="nl-NL" dirty="0"/>
              <a:t>de praktijk betekent </a:t>
            </a:r>
            <a:r>
              <a:rPr lang="nl-NL" dirty="0" smtClean="0"/>
              <a:t/>
            </a:r>
            <a:br>
              <a:rPr lang="nl-NL" dirty="0" smtClean="0"/>
            </a:br>
            <a:r>
              <a:rPr lang="nl-NL" dirty="0" smtClean="0"/>
              <a:t>… </a:t>
            </a:r>
            <a:r>
              <a:rPr lang="nl-NL" u="sng" dirty="0" smtClean="0"/>
              <a:t>zo nodig </a:t>
            </a:r>
            <a:r>
              <a:rPr lang="nl-NL" dirty="0" smtClean="0"/>
              <a:t>regionaal afgestemd …</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a:t>Provincie: Een positief en gemotiveerd </a:t>
            </a:r>
            <a:r>
              <a:rPr lang="nl-NL" u="sng" dirty="0"/>
              <a:t>advies van de reg</a:t>
            </a:r>
            <a:r>
              <a:rPr lang="nl-NL" dirty="0"/>
              <a:t>io over de behoefte aan woningen is niet nodig indien er sprake is van een </a:t>
            </a:r>
            <a:r>
              <a:rPr lang="nl-NL" u="sng" dirty="0"/>
              <a:t>lokale impact.</a:t>
            </a:r>
          </a:p>
          <a:p>
            <a:endParaRPr lang="nl-NL" dirty="0"/>
          </a:p>
          <a:p>
            <a:r>
              <a:rPr lang="nl-NL" dirty="0" smtClean="0"/>
              <a:t>Er is geen </a:t>
            </a:r>
            <a:r>
              <a:rPr lang="nl-NL" dirty="0"/>
              <a:t>provinciaal belang bij </a:t>
            </a:r>
            <a:r>
              <a:rPr lang="nl-NL" dirty="0" smtClean="0"/>
              <a:t>woningbouw </a:t>
            </a:r>
            <a:r>
              <a:rPr lang="nl-NL" dirty="0"/>
              <a:t>ontwikkeling waarbij er sprake is van:</a:t>
            </a:r>
          </a:p>
          <a:p>
            <a:pPr lvl="1"/>
            <a:r>
              <a:rPr lang="nl-NL" dirty="0"/>
              <a:t>minder dan 10 woningen en/of;</a:t>
            </a:r>
          </a:p>
          <a:p>
            <a:pPr lvl="1"/>
            <a:r>
              <a:rPr lang="nl-NL" dirty="0" smtClean="0"/>
              <a:t>voor </a:t>
            </a:r>
            <a:r>
              <a:rPr lang="nl-NL" dirty="0"/>
              <a:t>meer dan 90% is gerealiseerd en /of</a:t>
            </a:r>
          </a:p>
          <a:p>
            <a:pPr lvl="1"/>
            <a:r>
              <a:rPr lang="nl-NL" dirty="0"/>
              <a:t>gericht is op een van de volgende specifieke, lokale doelgroepen:</a:t>
            </a:r>
          </a:p>
          <a:p>
            <a:pPr lvl="2"/>
            <a:r>
              <a:rPr lang="nl-NL" dirty="0" smtClean="0"/>
              <a:t>verzorgingstehuizen </a:t>
            </a:r>
            <a:r>
              <a:rPr lang="nl-NL" dirty="0"/>
              <a:t>voor mensen met een zorgindicatie;</a:t>
            </a:r>
          </a:p>
          <a:p>
            <a:pPr lvl="2"/>
            <a:r>
              <a:rPr lang="nl-NL" dirty="0"/>
              <a:t>woonwagenstandplaatsen;</a:t>
            </a:r>
          </a:p>
          <a:p>
            <a:pPr lvl="2"/>
            <a:r>
              <a:rPr lang="nl-NL" dirty="0"/>
              <a:t>studentenwoningen in gemeenten met een universiteit</a:t>
            </a:r>
            <a:r>
              <a:rPr lang="nl-NL" dirty="0" smtClean="0"/>
              <a:t>;</a:t>
            </a:r>
          </a:p>
          <a:p>
            <a:pPr lvl="2"/>
            <a:endParaRPr lang="nl-NL" dirty="0"/>
          </a:p>
          <a:p>
            <a:r>
              <a:rPr lang="nl-NL" dirty="0"/>
              <a:t>Is wat anders dan: “u hoeft de behoefte niet te onderbouwen” volgens Bro.</a:t>
            </a:r>
          </a:p>
          <a:p>
            <a:endParaRPr lang="nl-NL" dirty="0"/>
          </a:p>
          <a:p>
            <a:endParaRPr lang="nl-NL" dirty="0"/>
          </a:p>
        </p:txBody>
      </p:sp>
    </p:spTree>
    <p:extLst>
      <p:ext uri="{BB962C8B-B14F-4D97-AF65-F5344CB8AC3E}">
        <p14:creationId xmlns:p14="http://schemas.microsoft.com/office/powerpoint/2010/main" val="1696627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0213" y="274638"/>
            <a:ext cx="8283575" cy="984885"/>
          </a:xfrm>
        </p:spPr>
        <p:txBody>
          <a:bodyPr/>
          <a:lstStyle/>
          <a:p>
            <a:r>
              <a:rPr lang="nl-NL" dirty="0" smtClean="0"/>
              <a:t>Trede 2: Benutten beschikbare gronden</a:t>
            </a:r>
            <a:r>
              <a:rPr lang="nl-NL" dirty="0"/>
              <a:t/>
            </a:r>
            <a:br>
              <a:rPr lang="nl-NL" dirty="0"/>
            </a:br>
            <a:endParaRPr lang="nl-NL" dirty="0"/>
          </a:p>
        </p:txBody>
      </p:sp>
      <p:sp>
        <p:nvSpPr>
          <p:cNvPr id="3" name="Tijdelijke aanduiding voor inhoud 2"/>
          <p:cNvSpPr>
            <a:spLocks noGrp="1"/>
          </p:cNvSpPr>
          <p:nvPr>
            <p:ph idx="1"/>
          </p:nvPr>
        </p:nvSpPr>
        <p:spPr/>
        <p:txBody>
          <a:bodyPr/>
          <a:lstStyle/>
          <a:p>
            <a:pPr marL="0" indent="0">
              <a:buNone/>
            </a:pPr>
            <a:r>
              <a:rPr lang="nl-NL" dirty="0" smtClean="0"/>
              <a:t>Verordening ruimte 2014;</a:t>
            </a:r>
            <a:endParaRPr lang="nl-NL" dirty="0"/>
          </a:p>
          <a:p>
            <a:pPr marL="0" indent="0">
              <a:buNone/>
            </a:pPr>
            <a:r>
              <a:rPr lang="nl-NL" dirty="0" smtClean="0"/>
              <a:t>Een bestemmingsplan dat een nieuwe stedelijke ontwikkeling mogelijk maakt, voldoet aan de volgende eisen:</a:t>
            </a:r>
          </a:p>
          <a:p>
            <a:endParaRPr lang="nl-NL" dirty="0" smtClean="0"/>
          </a:p>
          <a:p>
            <a:pPr marL="457200" indent="-457200">
              <a:buFont typeface="+mj-lt"/>
              <a:buAutoNum type="arabicPeriod"/>
            </a:pPr>
            <a:r>
              <a:rPr lang="nl-NL" dirty="0" smtClean="0"/>
              <a:t>…</a:t>
            </a:r>
          </a:p>
          <a:p>
            <a:pPr marL="457200" indent="-457200">
              <a:buFont typeface="+mj-lt"/>
              <a:buAutoNum type="arabicPeriod"/>
            </a:pPr>
            <a:r>
              <a:rPr lang="nl-NL" dirty="0" smtClean="0"/>
              <a:t>In die behoefte wordt binnen het bestaand stads-en dorpsgebied voorzien door benutting van beschikbare gronden door herstructurering, transformatie of anderszins of</a:t>
            </a:r>
          </a:p>
          <a:p>
            <a:pPr marL="457200" indent="-457200">
              <a:buFont typeface="+mj-lt"/>
              <a:buAutoNum type="arabicPeriod"/>
            </a:pPr>
            <a:r>
              <a:rPr lang="nl-NL" dirty="0" smtClean="0"/>
              <a:t>…</a:t>
            </a:r>
            <a:endParaRPr lang="nl-NL" dirty="0"/>
          </a:p>
          <a:p>
            <a:endParaRPr lang="nl-NL" dirty="0"/>
          </a:p>
        </p:txBody>
      </p:sp>
    </p:spTree>
    <p:extLst>
      <p:ext uri="{BB962C8B-B14F-4D97-AF65-F5344CB8AC3E}">
        <p14:creationId xmlns:p14="http://schemas.microsoft.com/office/powerpoint/2010/main" val="2871249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122" t="19879" r="19135" b="22092"/>
          <a:stretch/>
        </p:blipFill>
        <p:spPr bwMode="auto">
          <a:xfrm>
            <a:off x="4591147" y="2676087"/>
            <a:ext cx="4552853" cy="3179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nl-NL" i="1" dirty="0" smtClean="0"/>
              <a:t>Indicatieve </a:t>
            </a:r>
            <a:r>
              <a:rPr lang="nl-NL" dirty="0" smtClean="0"/>
              <a:t>BSD kaart = praatkaart</a:t>
            </a:r>
            <a:endParaRPr lang="nl-NL" dirty="0"/>
          </a:p>
        </p:txBody>
      </p:sp>
      <p:sp>
        <p:nvSpPr>
          <p:cNvPr id="3" name="Tijdelijke aanduiding voor inhoud 2"/>
          <p:cNvSpPr>
            <a:spLocks noGrp="1"/>
          </p:cNvSpPr>
          <p:nvPr>
            <p:ph idx="1"/>
          </p:nvPr>
        </p:nvSpPr>
        <p:spPr>
          <a:xfrm>
            <a:off x="354712" y="1633523"/>
            <a:ext cx="8168503" cy="4516438"/>
          </a:xfrm>
        </p:spPr>
        <p:txBody>
          <a:bodyPr/>
          <a:lstStyle/>
          <a:p>
            <a:r>
              <a:rPr lang="nl-NL" dirty="0" smtClean="0"/>
              <a:t>Illustratieve kaart </a:t>
            </a:r>
            <a:r>
              <a:rPr lang="nl-NL" dirty="0" smtClean="0">
                <a:sym typeface="Wingdings" panose="05000000000000000000" pitchFamily="2" charset="2"/>
              </a:rPr>
              <a:t> definitie is leidend</a:t>
            </a:r>
          </a:p>
          <a:p>
            <a:pPr lvl="1"/>
            <a:r>
              <a:rPr lang="nl-NL" dirty="0" smtClean="0"/>
              <a:t>wat verstaat provincie onder de definitie van BSD en de onderdelen daarvan. </a:t>
            </a:r>
          </a:p>
          <a:p>
            <a:endParaRPr lang="nl-NL" dirty="0" smtClean="0"/>
          </a:p>
          <a:p>
            <a:r>
              <a:rPr lang="nl-NL" dirty="0" smtClean="0"/>
              <a:t>GEEN </a:t>
            </a:r>
            <a:r>
              <a:rPr lang="nl-NL" dirty="0"/>
              <a:t>nieuwe rode </a:t>
            </a:r>
            <a:r>
              <a:rPr lang="nl-NL" dirty="0" smtClean="0"/>
              <a:t>contour.</a:t>
            </a:r>
            <a:endParaRPr lang="nl-NL" dirty="0"/>
          </a:p>
          <a:p>
            <a:r>
              <a:rPr lang="nl-NL" dirty="0" smtClean="0"/>
              <a:t>Hulpmiddel bij de motiveringsplicht.</a:t>
            </a:r>
          </a:p>
          <a:p>
            <a:r>
              <a:rPr lang="nl-NL" dirty="0" smtClean="0"/>
              <a:t>Een momentopname, om gesprek helder </a:t>
            </a:r>
            <a:r>
              <a:rPr lang="nl-NL" dirty="0"/>
              <a:t>te </a:t>
            </a:r>
            <a:r>
              <a:rPr lang="nl-NL" dirty="0" smtClean="0"/>
              <a:t>voeren.</a:t>
            </a:r>
          </a:p>
          <a:p>
            <a:endParaRPr lang="nl-NL" dirty="0" smtClean="0"/>
          </a:p>
          <a:p>
            <a:r>
              <a:rPr lang="nl-NL" dirty="0" smtClean="0"/>
              <a:t>Ruimtelijke kwaliteit</a:t>
            </a:r>
          </a:p>
          <a:p>
            <a:endParaRPr lang="nl-NL" dirty="0"/>
          </a:p>
        </p:txBody>
      </p:sp>
    </p:spTree>
    <p:extLst>
      <p:ext uri="{BB962C8B-B14F-4D97-AF65-F5344CB8AC3E}">
        <p14:creationId xmlns:p14="http://schemas.microsoft.com/office/powerpoint/2010/main" val="1781700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0213" y="274638"/>
            <a:ext cx="8283575" cy="492443"/>
          </a:xfrm>
        </p:spPr>
        <p:txBody>
          <a:bodyPr/>
          <a:lstStyle/>
          <a:p>
            <a:r>
              <a:rPr lang="nl-NL" dirty="0"/>
              <a:t>Hoe bepaal je of er ruimte is binnen BSD</a:t>
            </a:r>
            <a:r>
              <a:rPr lang="nl-NL" dirty="0" smtClean="0"/>
              <a:t>?</a:t>
            </a:r>
            <a:endParaRPr lang="nl-NL" dirty="0"/>
          </a:p>
        </p:txBody>
      </p:sp>
      <p:sp>
        <p:nvSpPr>
          <p:cNvPr id="3" name="Tijdelijke aanduiding voor inhoud 2"/>
          <p:cNvSpPr>
            <a:spLocks noGrp="1"/>
          </p:cNvSpPr>
          <p:nvPr>
            <p:ph idx="1"/>
          </p:nvPr>
        </p:nvSpPr>
        <p:spPr/>
        <p:txBody>
          <a:bodyPr>
            <a:normAutofit lnSpcReduction="10000"/>
          </a:bodyPr>
          <a:lstStyle/>
          <a:p>
            <a:r>
              <a:rPr lang="nl-NL" dirty="0"/>
              <a:t>Van belang is een goede </a:t>
            </a:r>
            <a:r>
              <a:rPr lang="nl-NL" dirty="0" smtClean="0"/>
              <a:t>onderbouwing - met </a:t>
            </a:r>
            <a:r>
              <a:rPr lang="nl-NL" dirty="0"/>
              <a:t>cijfers en </a:t>
            </a:r>
            <a:r>
              <a:rPr lang="nl-NL" dirty="0" smtClean="0"/>
              <a:t>onderzoek - </a:t>
            </a:r>
            <a:r>
              <a:rPr lang="nl-NL" dirty="0"/>
              <a:t>waaruit blijkt dat de gewenste ontwikkeling </a:t>
            </a:r>
            <a:r>
              <a:rPr lang="nl-NL" u="sng" dirty="0"/>
              <a:t>wel of niet</a:t>
            </a:r>
            <a:r>
              <a:rPr lang="nl-NL" dirty="0"/>
              <a:t> binnen </a:t>
            </a:r>
            <a:r>
              <a:rPr lang="nl-NL" dirty="0" smtClean="0"/>
              <a:t>BSD te realiseren is.</a:t>
            </a:r>
          </a:p>
          <a:p>
            <a:endParaRPr lang="nl-NL" dirty="0"/>
          </a:p>
          <a:p>
            <a:r>
              <a:rPr lang="nl-NL" dirty="0" smtClean="0"/>
              <a:t>Het is maatwerk waarbij tal van factoren spelen:</a:t>
            </a:r>
          </a:p>
          <a:p>
            <a:pPr lvl="1"/>
            <a:r>
              <a:rPr lang="nl-NL" dirty="0" smtClean="0"/>
              <a:t>ruimtelijke inpassing</a:t>
            </a:r>
          </a:p>
          <a:p>
            <a:pPr lvl="1"/>
            <a:r>
              <a:rPr lang="nl-NL" dirty="0" smtClean="0"/>
              <a:t>aantasting groen, leefbaarheid,</a:t>
            </a:r>
          </a:p>
          <a:p>
            <a:pPr lvl="1"/>
            <a:r>
              <a:rPr lang="nl-NL" dirty="0" smtClean="0"/>
              <a:t>verkeersproblematiek</a:t>
            </a:r>
          </a:p>
          <a:p>
            <a:pPr lvl="1"/>
            <a:r>
              <a:rPr lang="nl-NL" dirty="0" smtClean="0"/>
              <a:t>financiële overwegingen (maar niet louter en alleen)</a:t>
            </a:r>
          </a:p>
          <a:p>
            <a:pPr lvl="1"/>
            <a:r>
              <a:rPr lang="nl-NL" dirty="0" smtClean="0"/>
              <a:t>Typische milieus (landelijk wonen of glastuinbouw gerelateerde bedrijven) </a:t>
            </a:r>
          </a:p>
          <a:p>
            <a:pPr marL="361950" lvl="1" indent="0">
              <a:buNone/>
            </a:pPr>
            <a:endParaRPr lang="nl-NL" dirty="0" smtClean="0"/>
          </a:p>
          <a:p>
            <a:pPr marL="361950" lvl="1" indent="0">
              <a:buNone/>
            </a:pPr>
            <a:endParaRPr lang="nl-NL" dirty="0"/>
          </a:p>
          <a:p>
            <a:endParaRPr lang="nl-NL" dirty="0"/>
          </a:p>
          <a:p>
            <a:endParaRPr lang="nl-NL" dirty="0"/>
          </a:p>
        </p:txBody>
      </p:sp>
    </p:spTree>
    <p:extLst>
      <p:ext uri="{BB962C8B-B14F-4D97-AF65-F5344CB8AC3E}">
        <p14:creationId xmlns:p14="http://schemas.microsoft.com/office/powerpoint/2010/main" val="578671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0213" y="274638"/>
            <a:ext cx="8283575" cy="984885"/>
          </a:xfrm>
        </p:spPr>
        <p:txBody>
          <a:bodyPr/>
          <a:lstStyle/>
          <a:p>
            <a:r>
              <a:rPr lang="nl-NL" dirty="0" smtClean="0"/>
              <a:t>Trede 3: </a:t>
            </a:r>
            <a:br>
              <a:rPr lang="nl-NL" dirty="0" smtClean="0"/>
            </a:br>
            <a:r>
              <a:rPr lang="nl-NL" dirty="0" smtClean="0"/>
              <a:t>Bereikbaarheid, kwaliteit, 3 ha kaart</a:t>
            </a:r>
            <a:endParaRPr lang="nl-NL" dirty="0"/>
          </a:p>
        </p:txBody>
      </p:sp>
      <p:sp>
        <p:nvSpPr>
          <p:cNvPr id="3" name="Tijdelijke aanduiding voor inhoud 2"/>
          <p:cNvSpPr>
            <a:spLocks noGrp="1"/>
          </p:cNvSpPr>
          <p:nvPr>
            <p:ph idx="1"/>
          </p:nvPr>
        </p:nvSpPr>
        <p:spPr/>
        <p:txBody>
          <a:bodyPr/>
          <a:lstStyle/>
          <a:p>
            <a:pPr marL="0" indent="0">
              <a:buNone/>
            </a:pPr>
            <a:r>
              <a:rPr lang="nl-NL" dirty="0" smtClean="0"/>
              <a:t>Verordening ruimte 2014;</a:t>
            </a:r>
            <a:endParaRPr lang="nl-NL" dirty="0"/>
          </a:p>
          <a:p>
            <a:pPr marL="0" indent="0">
              <a:buNone/>
            </a:pPr>
            <a:r>
              <a:rPr lang="nl-NL" dirty="0" smtClean="0"/>
              <a:t>Een bestemmingsplan dat een nieuwe stedelijke ontwikkeling mogelijk maakt, voldoet aan de volgende eisen:</a:t>
            </a:r>
          </a:p>
          <a:p>
            <a:endParaRPr lang="nl-NL" dirty="0" smtClean="0"/>
          </a:p>
          <a:p>
            <a:pPr marL="457200" indent="-457200">
              <a:buFont typeface="+mj-lt"/>
              <a:buAutoNum type="arabicPeriod"/>
            </a:pPr>
            <a:r>
              <a:rPr lang="nl-NL" dirty="0" smtClean="0"/>
              <a:t>…</a:t>
            </a:r>
          </a:p>
          <a:p>
            <a:pPr marL="457200" indent="-457200">
              <a:buFont typeface="+mj-lt"/>
              <a:buAutoNum type="arabicPeriod"/>
            </a:pPr>
            <a:r>
              <a:rPr lang="nl-NL" dirty="0" smtClean="0"/>
              <a:t>…</a:t>
            </a:r>
            <a:endParaRPr lang="nl-NL" dirty="0"/>
          </a:p>
          <a:p>
            <a:pPr marL="457200" indent="-457200">
              <a:buFont typeface="+mj-lt"/>
              <a:buAutoNum type="arabicPeriod"/>
            </a:pPr>
            <a:r>
              <a:rPr lang="nl-NL" dirty="0" smtClean="0"/>
              <a:t>Indien de stedelijke ontwikkeling NIET binnen BSD van de betreffende regio kan plaatsvinden, wordt gebruik gemaakt van locaties die,</a:t>
            </a:r>
            <a:endParaRPr lang="nl-NL" dirty="0"/>
          </a:p>
        </p:txBody>
      </p:sp>
    </p:spTree>
    <p:extLst>
      <p:ext uri="{BB962C8B-B14F-4D97-AF65-F5344CB8AC3E}">
        <p14:creationId xmlns:p14="http://schemas.microsoft.com/office/powerpoint/2010/main" val="971247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0213" y="274638"/>
            <a:ext cx="8283575" cy="492443"/>
          </a:xfrm>
        </p:spPr>
        <p:txBody>
          <a:bodyPr/>
          <a:lstStyle/>
          <a:p>
            <a:r>
              <a:rPr lang="nl-NL" dirty="0"/>
              <a:t>Trede 3: </a:t>
            </a:r>
            <a:r>
              <a:rPr lang="nl-NL" dirty="0" smtClean="0"/>
              <a:t>Bereikbaarheid, kwaliteit  en 3ha.</a:t>
            </a:r>
            <a:endParaRPr lang="nl-NL" dirty="0"/>
          </a:p>
        </p:txBody>
      </p:sp>
      <p:sp>
        <p:nvSpPr>
          <p:cNvPr id="3" name="Tijdelijke aanduiding voor inhoud 2"/>
          <p:cNvSpPr>
            <a:spLocks noGrp="1"/>
          </p:cNvSpPr>
          <p:nvPr>
            <p:ph idx="1"/>
          </p:nvPr>
        </p:nvSpPr>
        <p:spPr/>
        <p:txBody>
          <a:bodyPr/>
          <a:lstStyle/>
          <a:p>
            <a:r>
              <a:rPr lang="nl-NL" dirty="0" smtClean="0"/>
              <a:t>Gebruik maken van verschillende middelen van vervoer, passend ontsloten zijn of als zodanig worden ontwikkeld,</a:t>
            </a:r>
          </a:p>
          <a:p>
            <a:endParaRPr lang="nl-NL" dirty="0" smtClean="0"/>
          </a:p>
          <a:p>
            <a:r>
              <a:rPr lang="nl-NL" dirty="0" smtClean="0"/>
              <a:t>Passen in de </a:t>
            </a:r>
            <a:r>
              <a:rPr lang="nl-NL" u="sng" dirty="0" smtClean="0"/>
              <a:t>doelstellingen en richtpunten</a:t>
            </a:r>
            <a:r>
              <a:rPr lang="nl-NL" dirty="0" smtClean="0"/>
              <a:t> van de </a:t>
            </a:r>
            <a:r>
              <a:rPr lang="nl-NL" u="sng" dirty="0" smtClean="0"/>
              <a:t>kwaliteitskaart </a:t>
            </a:r>
            <a:r>
              <a:rPr lang="nl-NL" dirty="0" smtClean="0"/>
              <a:t>(artikel 2.2.1. is van toepassing)</a:t>
            </a:r>
          </a:p>
          <a:p>
            <a:endParaRPr lang="nl-NL" dirty="0" smtClean="0"/>
          </a:p>
          <a:p>
            <a:r>
              <a:rPr lang="nl-NL" dirty="0" smtClean="0"/>
              <a:t>Zijn opgenomen in het Programma ruimte, voor zover het gaat om </a:t>
            </a:r>
            <a:r>
              <a:rPr lang="nl-NL" u="sng" dirty="0" smtClean="0"/>
              <a:t>locaties groter dan 3 hectare</a:t>
            </a:r>
            <a:r>
              <a:rPr lang="nl-NL" dirty="0" smtClean="0"/>
              <a:t>.</a:t>
            </a:r>
            <a:endParaRPr lang="nl-NL" dirty="0"/>
          </a:p>
        </p:txBody>
      </p:sp>
    </p:spTree>
    <p:extLst>
      <p:ext uri="{BB962C8B-B14F-4D97-AF65-F5344CB8AC3E}">
        <p14:creationId xmlns:p14="http://schemas.microsoft.com/office/powerpoint/2010/main" val="404134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p:nvPr/>
        </p:nvPicPr>
        <p:blipFill rotWithShape="1">
          <a:blip r:embed="rId3">
            <a:extLst>
              <a:ext uri="{28A0092B-C50C-407E-A947-70E740481C1C}">
                <a14:useLocalDpi xmlns:a14="http://schemas.microsoft.com/office/drawing/2010/main" val="0"/>
              </a:ext>
            </a:extLst>
          </a:blip>
          <a:srcRect l="21121" t="32796" r="42208" b="17909"/>
          <a:stretch/>
        </p:blipFill>
        <p:spPr bwMode="auto">
          <a:xfrm>
            <a:off x="4112701" y="2306972"/>
            <a:ext cx="5090021" cy="3926049"/>
          </a:xfrm>
          <a:prstGeom prst="rect">
            <a:avLst/>
          </a:prstGeom>
          <a:noFill/>
          <a:ln>
            <a:noFill/>
          </a:ln>
          <a:extLst>
            <a:ext uri="{53640926-AAD7-44D8-BBD7-CCE9431645EC}">
              <a14:shadowObscured xmlns:a14="http://schemas.microsoft.com/office/drawing/2010/main"/>
            </a:ext>
          </a:extLst>
        </p:spPr>
      </p:pic>
      <p:sp>
        <p:nvSpPr>
          <p:cNvPr id="2" name="Titel 1"/>
          <p:cNvSpPr>
            <a:spLocks noGrp="1"/>
          </p:cNvSpPr>
          <p:nvPr>
            <p:ph type="title"/>
          </p:nvPr>
        </p:nvSpPr>
        <p:spPr>
          <a:xfrm>
            <a:off x="430213" y="274638"/>
            <a:ext cx="8283575" cy="492443"/>
          </a:xfrm>
        </p:spPr>
        <p:txBody>
          <a:bodyPr/>
          <a:lstStyle/>
          <a:p>
            <a:r>
              <a:rPr lang="nl-NL" dirty="0" smtClean="0"/>
              <a:t>Ruimtelijke kwaliteit en 3 ha kaart</a:t>
            </a:r>
            <a:endParaRPr lang="nl-NL" dirty="0"/>
          </a:p>
        </p:txBody>
      </p:sp>
      <p:sp>
        <p:nvSpPr>
          <p:cNvPr id="3" name="Tijdelijke aanduiding voor inhoud 2"/>
          <p:cNvSpPr>
            <a:spLocks noGrp="1"/>
          </p:cNvSpPr>
          <p:nvPr>
            <p:ph idx="1"/>
          </p:nvPr>
        </p:nvSpPr>
        <p:spPr/>
        <p:txBody>
          <a:bodyPr>
            <a:normAutofit/>
          </a:bodyPr>
          <a:lstStyle/>
          <a:p>
            <a:r>
              <a:rPr lang="nl-NL" dirty="0" smtClean="0"/>
              <a:t>Instrument voor PS om sturing te geven aan:</a:t>
            </a:r>
          </a:p>
          <a:p>
            <a:pPr lvl="1"/>
            <a:r>
              <a:rPr lang="nl-NL" dirty="0" smtClean="0"/>
              <a:t>Ruimtelijke kwaliteit</a:t>
            </a:r>
          </a:p>
          <a:p>
            <a:pPr lvl="2"/>
            <a:r>
              <a:rPr lang="nl-NL" dirty="0" smtClean="0"/>
              <a:t>Richtpunten, kaart, Gebiedsprofielen, Handboek</a:t>
            </a:r>
          </a:p>
          <a:p>
            <a:pPr marL="0" indent="0">
              <a:buNone/>
            </a:pPr>
            <a:endParaRPr lang="nl-NL" dirty="0" smtClean="0"/>
          </a:p>
          <a:p>
            <a:r>
              <a:rPr lang="nl-NL" dirty="0" smtClean="0"/>
              <a:t>Locaties </a:t>
            </a:r>
            <a:r>
              <a:rPr lang="nl-NL" dirty="0"/>
              <a:t>buiten BSD, </a:t>
            </a:r>
            <a:r>
              <a:rPr lang="nl-NL" dirty="0" smtClean="0"/>
              <a:t>op de 3 ha kaart is geen ‘vrijkaartje!</a:t>
            </a:r>
          </a:p>
          <a:p>
            <a:r>
              <a:rPr lang="nl-NL" dirty="0" smtClean="0"/>
              <a:t>Moet altijd nog voldoen aan: </a:t>
            </a:r>
          </a:p>
          <a:p>
            <a:pPr lvl="1"/>
            <a:r>
              <a:rPr lang="nl-NL" b="1" dirty="0" smtClean="0"/>
              <a:t>alle andere regels</a:t>
            </a:r>
            <a:r>
              <a:rPr lang="nl-NL" dirty="0" smtClean="0"/>
              <a:t> </a:t>
            </a:r>
          </a:p>
          <a:p>
            <a:pPr lvl="2"/>
            <a:r>
              <a:rPr lang="nl-NL" dirty="0" smtClean="0"/>
              <a:t>Dus ook ruimtelijke kwaliteit, de Ladder </a:t>
            </a:r>
            <a:r>
              <a:rPr lang="nl-NL" dirty="0"/>
              <a:t>voor duurzame </a:t>
            </a:r>
            <a:r>
              <a:rPr lang="nl-NL" dirty="0" smtClean="0"/>
              <a:t>verstedelijking et cetera</a:t>
            </a:r>
            <a:endParaRPr lang="nl-NL" dirty="0"/>
          </a:p>
          <a:p>
            <a:pPr lvl="1"/>
            <a:endParaRPr lang="nl-NL" dirty="0"/>
          </a:p>
        </p:txBody>
      </p:sp>
    </p:spTree>
    <p:extLst>
      <p:ext uri="{BB962C8B-B14F-4D97-AF65-F5344CB8AC3E}">
        <p14:creationId xmlns:p14="http://schemas.microsoft.com/office/powerpoint/2010/main" val="85910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0213" y="274638"/>
            <a:ext cx="8283575" cy="492443"/>
          </a:xfrm>
        </p:spPr>
        <p:txBody>
          <a:bodyPr/>
          <a:lstStyle/>
          <a:p>
            <a:r>
              <a:rPr lang="nl-NL" dirty="0"/>
              <a:t>De Ladder, een instrument in </a:t>
            </a:r>
            <a:r>
              <a:rPr lang="nl-NL" dirty="0" smtClean="0"/>
              <a:t>ontwikkeling</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smtClean="0"/>
              <a:t>Het is lastig het ‘oude denken’ los te laten </a:t>
            </a:r>
          </a:p>
          <a:p>
            <a:r>
              <a:rPr lang="nl-NL" dirty="0" smtClean="0"/>
              <a:t>Ladder is: “ja, mits” ; het is geen: “Nee tenzij”. </a:t>
            </a:r>
          </a:p>
          <a:p>
            <a:r>
              <a:rPr lang="nl-NL" dirty="0" smtClean="0"/>
              <a:t>Bovenal: het is MAATWERK</a:t>
            </a:r>
            <a:endParaRPr lang="nl-NL" dirty="0"/>
          </a:p>
          <a:p>
            <a:pPr marL="0" indent="0">
              <a:buNone/>
            </a:pPr>
            <a:endParaRPr lang="nl-NL" dirty="0" smtClean="0"/>
          </a:p>
          <a:p>
            <a:pPr marL="0" indent="0">
              <a:buNone/>
            </a:pPr>
            <a:r>
              <a:rPr lang="nl-NL" dirty="0" smtClean="0"/>
              <a:t>Opgave is:</a:t>
            </a:r>
          </a:p>
          <a:p>
            <a:r>
              <a:rPr lang="nl-NL" dirty="0" smtClean="0"/>
              <a:t>Provinciaal maatwerk, moet mogelijk blijven</a:t>
            </a:r>
          </a:p>
          <a:p>
            <a:r>
              <a:rPr lang="nl-NL" dirty="0" smtClean="0"/>
              <a:t>Gemeenschappelijke taal spreken</a:t>
            </a:r>
          </a:p>
          <a:p>
            <a:r>
              <a:rPr lang="nl-NL" dirty="0" smtClean="0"/>
              <a:t>Informatie uitwisselen </a:t>
            </a:r>
          </a:p>
          <a:p>
            <a:r>
              <a:rPr lang="nl-NL" dirty="0" smtClean="0"/>
              <a:t>Dynamiek: vragen en antwoorden</a:t>
            </a:r>
          </a:p>
          <a:p>
            <a:pPr marL="0" indent="0">
              <a:buNone/>
            </a:pPr>
            <a:endParaRPr lang="nl-NL" dirty="0" smtClean="0"/>
          </a:p>
          <a:p>
            <a:pPr marL="0" indent="0">
              <a:buNone/>
            </a:pPr>
            <a:r>
              <a:rPr lang="nl-NL" dirty="0" smtClean="0"/>
              <a:t>Trainingen (casuïstiek) en vraagbaak</a:t>
            </a:r>
          </a:p>
          <a:p>
            <a:pPr marL="0" indent="0">
              <a:buNone/>
            </a:pPr>
            <a:endParaRPr lang="nl-NL" dirty="0" smtClean="0"/>
          </a:p>
          <a:p>
            <a:pPr marL="0" indent="0">
              <a:buNone/>
            </a:pPr>
            <a:r>
              <a:rPr lang="nl-NL" dirty="0" smtClean="0"/>
              <a:t>Gaat </a:t>
            </a:r>
            <a:r>
              <a:rPr lang="nl-NL" dirty="0"/>
              <a:t>de ladder werken bij reductieopgaven en in het licht van grondposities?</a:t>
            </a:r>
          </a:p>
          <a:p>
            <a:pPr marL="0" indent="0">
              <a:buNone/>
            </a:pPr>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856" y="3188698"/>
            <a:ext cx="2287121" cy="200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435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1588" y="2638965"/>
            <a:ext cx="2103437"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430213" y="274638"/>
            <a:ext cx="8283575" cy="984885"/>
          </a:xfrm>
        </p:spPr>
        <p:txBody>
          <a:bodyPr/>
          <a:lstStyle/>
          <a:p>
            <a:r>
              <a:rPr lang="nl-NL" dirty="0" smtClean="0"/>
              <a:t>Wat is de Ladder voor Provincie Zuid-Holland?</a:t>
            </a:r>
            <a:endParaRPr lang="nl-NL" dirty="0"/>
          </a:p>
        </p:txBody>
      </p:sp>
      <p:sp>
        <p:nvSpPr>
          <p:cNvPr id="3" name="Tijdelijke aanduiding voor inhoud 2"/>
          <p:cNvSpPr>
            <a:spLocks noGrp="1"/>
          </p:cNvSpPr>
          <p:nvPr>
            <p:ph idx="1"/>
          </p:nvPr>
        </p:nvSpPr>
        <p:spPr>
          <a:xfrm>
            <a:off x="505713" y="1532855"/>
            <a:ext cx="8283575" cy="4516438"/>
          </a:xfrm>
        </p:spPr>
        <p:txBody>
          <a:bodyPr>
            <a:normAutofit/>
          </a:bodyPr>
          <a:lstStyle/>
          <a:p>
            <a:pPr marL="342900" lvl="1" indent="-342900">
              <a:buFont typeface="Arial" pitchFamily="34" charset="0"/>
              <a:buChar char="•"/>
            </a:pPr>
            <a:r>
              <a:rPr lang="nl-NL" dirty="0" smtClean="0"/>
              <a:t>Instrument voor </a:t>
            </a:r>
            <a:r>
              <a:rPr lang="nl-NL" dirty="0"/>
              <a:t>zorgvuldig </a:t>
            </a:r>
            <a:r>
              <a:rPr lang="nl-NL" dirty="0" smtClean="0"/>
              <a:t>ruimtegebruik</a:t>
            </a:r>
          </a:p>
          <a:p>
            <a:pPr marL="342900" lvl="1" indent="-342900">
              <a:buFont typeface="Arial" pitchFamily="34" charset="0"/>
              <a:buChar char="•"/>
            </a:pPr>
            <a:r>
              <a:rPr lang="nl-NL" dirty="0" smtClean="0"/>
              <a:t>Onderdeel </a:t>
            </a:r>
            <a:r>
              <a:rPr lang="nl-NL" dirty="0"/>
              <a:t>van het aantonen van een goede ruimtelijke </a:t>
            </a:r>
            <a:r>
              <a:rPr lang="nl-NL" dirty="0" smtClean="0"/>
              <a:t>ordening.</a:t>
            </a:r>
          </a:p>
          <a:p>
            <a:pPr marL="361950" lvl="1" indent="0">
              <a:buNone/>
            </a:pPr>
            <a:endParaRPr lang="nl-NL" dirty="0"/>
          </a:p>
          <a:p>
            <a:pPr marL="361950" lvl="1" indent="0">
              <a:buNone/>
            </a:pPr>
            <a:r>
              <a:rPr lang="nl-NL" dirty="0" smtClean="0"/>
              <a:t>Visie Ruimte </a:t>
            </a:r>
            <a:r>
              <a:rPr lang="nl-NL" smtClean="0"/>
              <a:t>en </a:t>
            </a:r>
            <a:r>
              <a:rPr lang="nl-NL" smtClean="0"/>
              <a:t>Mobiliteit </a:t>
            </a:r>
            <a:r>
              <a:rPr lang="nl-NL" dirty="0" smtClean="0"/>
              <a:t>(2014):</a:t>
            </a:r>
          </a:p>
          <a:p>
            <a:pPr lvl="1"/>
            <a:r>
              <a:rPr lang="nl-NL" dirty="0" smtClean="0"/>
              <a:t>Beter benutten van de schaarse ruimte.</a:t>
            </a:r>
          </a:p>
          <a:p>
            <a:pPr lvl="1"/>
            <a:r>
              <a:rPr lang="nl-NL" dirty="0" smtClean="0"/>
              <a:t>Bundeling van nieuwe ruimtelijke ontwikkelingen.</a:t>
            </a:r>
          </a:p>
          <a:p>
            <a:pPr lvl="1"/>
            <a:r>
              <a:rPr lang="nl-NL" dirty="0" smtClean="0"/>
              <a:t>Versterken agglomeratiekracht.</a:t>
            </a:r>
          </a:p>
          <a:p>
            <a:pPr lvl="1"/>
            <a:r>
              <a:rPr lang="nl-NL" dirty="0" smtClean="0"/>
              <a:t>Behoud kwaliteit landelijk gebied.</a:t>
            </a:r>
          </a:p>
          <a:p>
            <a:pPr lvl="1"/>
            <a:r>
              <a:rPr lang="nl-NL" dirty="0" smtClean="0"/>
              <a:t>Behouden en verbeteren ruimtelijke kwaliteit</a:t>
            </a:r>
            <a:endParaRPr lang="nl-NL" dirty="0"/>
          </a:p>
        </p:txBody>
      </p:sp>
    </p:spTree>
    <p:extLst>
      <p:ext uri="{BB962C8B-B14F-4D97-AF65-F5344CB8AC3E}">
        <p14:creationId xmlns:p14="http://schemas.microsoft.com/office/powerpoint/2010/main" val="1210445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299" y="3016278"/>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430213" y="274638"/>
            <a:ext cx="8283575" cy="492443"/>
          </a:xfrm>
        </p:spPr>
        <p:txBody>
          <a:bodyPr/>
          <a:lstStyle/>
          <a:p>
            <a:r>
              <a:rPr lang="nl-NL" dirty="0" smtClean="0"/>
              <a:t>Ladder en Verordening ruimte 2014</a:t>
            </a:r>
            <a:endParaRPr lang="nl-NL" dirty="0"/>
          </a:p>
        </p:txBody>
      </p:sp>
      <p:sp>
        <p:nvSpPr>
          <p:cNvPr id="3" name="Tijdelijke aanduiding voor inhoud 2"/>
          <p:cNvSpPr>
            <a:spLocks noGrp="1"/>
          </p:cNvSpPr>
          <p:nvPr>
            <p:ph idx="1"/>
          </p:nvPr>
        </p:nvSpPr>
        <p:spPr>
          <a:xfrm>
            <a:off x="505714" y="1574800"/>
            <a:ext cx="7950390" cy="4263938"/>
          </a:xfrm>
        </p:spPr>
        <p:txBody>
          <a:bodyPr>
            <a:normAutofit/>
          </a:bodyPr>
          <a:lstStyle/>
          <a:p>
            <a:pPr marL="361950" lvl="1" indent="0">
              <a:buNone/>
            </a:pPr>
            <a:r>
              <a:rPr lang="nl-NL" dirty="0" smtClean="0"/>
              <a:t>Verordening ruimte 2014</a:t>
            </a:r>
          </a:p>
          <a:p>
            <a:pPr marL="361950" lvl="1" indent="0">
              <a:buNone/>
            </a:pPr>
            <a:r>
              <a:rPr lang="nl-NL" dirty="0" smtClean="0"/>
              <a:t>Trede 1 </a:t>
            </a:r>
          </a:p>
          <a:p>
            <a:pPr lvl="2"/>
            <a:r>
              <a:rPr lang="nl-NL" dirty="0" smtClean="0"/>
              <a:t>behoefte onderbouwen, regionaal afstemmen</a:t>
            </a:r>
          </a:p>
          <a:p>
            <a:pPr marL="361950" lvl="1" indent="0">
              <a:buNone/>
            </a:pPr>
            <a:r>
              <a:rPr lang="nl-NL" dirty="0" smtClean="0"/>
              <a:t>Trede 2 </a:t>
            </a:r>
          </a:p>
          <a:p>
            <a:pPr lvl="2"/>
            <a:r>
              <a:rPr lang="nl-NL" dirty="0" smtClean="0"/>
              <a:t>bestaand verstedelijkt gebied benutten</a:t>
            </a:r>
          </a:p>
          <a:p>
            <a:pPr marL="361950" lvl="1" indent="0">
              <a:buNone/>
            </a:pPr>
            <a:r>
              <a:rPr lang="nl-NL" dirty="0" smtClean="0"/>
              <a:t>Trede 3</a:t>
            </a:r>
          </a:p>
          <a:p>
            <a:pPr lvl="2"/>
            <a:r>
              <a:rPr lang="nl-NL" dirty="0" smtClean="0"/>
              <a:t>Bereikbaarheid;</a:t>
            </a:r>
          </a:p>
          <a:p>
            <a:pPr lvl="2"/>
            <a:r>
              <a:rPr lang="nl-NL" dirty="0" smtClean="0"/>
              <a:t>Kwaliteit;</a:t>
            </a:r>
          </a:p>
          <a:p>
            <a:pPr lvl="2"/>
            <a:r>
              <a:rPr lang="nl-NL" dirty="0" smtClean="0"/>
              <a:t>3 ha kaart</a:t>
            </a:r>
          </a:p>
        </p:txBody>
      </p:sp>
    </p:spTree>
    <p:extLst>
      <p:ext uri="{BB962C8B-B14F-4D97-AF65-F5344CB8AC3E}">
        <p14:creationId xmlns:p14="http://schemas.microsoft.com/office/powerpoint/2010/main" val="189651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Provinciale “ladder” in de praktijk</a:t>
            </a:r>
            <a:endParaRPr lang="nl-NL" dirty="0"/>
          </a:p>
        </p:txBody>
      </p:sp>
      <p:sp>
        <p:nvSpPr>
          <p:cNvPr id="3" name="Tijdelijke aanduiding voor inhoud 2"/>
          <p:cNvSpPr>
            <a:spLocks noGrp="1"/>
          </p:cNvSpPr>
          <p:nvPr>
            <p:ph idx="1"/>
          </p:nvPr>
        </p:nvSpPr>
        <p:spPr/>
        <p:txBody>
          <a:bodyPr/>
          <a:lstStyle/>
          <a:p>
            <a:r>
              <a:rPr lang="nl-NL" dirty="0" smtClean="0"/>
              <a:t>Kop er op?? </a:t>
            </a:r>
          </a:p>
          <a:p>
            <a:pPr lvl="1"/>
            <a:r>
              <a:rPr lang="nl-NL" dirty="0" smtClean="0"/>
              <a:t>Nee, zeker niet!</a:t>
            </a:r>
          </a:p>
          <a:p>
            <a:pPr marL="0" indent="0">
              <a:buNone/>
            </a:pPr>
            <a:endParaRPr lang="nl-NL" dirty="0" smtClean="0"/>
          </a:p>
          <a:p>
            <a:endParaRPr lang="nl-NL" dirty="0" smtClean="0"/>
          </a:p>
          <a:p>
            <a:r>
              <a:rPr lang="nl-NL" dirty="0" smtClean="0"/>
              <a:t>Wel, uitwerking en verankering in beleid:</a:t>
            </a:r>
          </a:p>
          <a:p>
            <a:pPr lvl="1"/>
            <a:r>
              <a:rPr lang="nl-NL" dirty="0" smtClean="0"/>
              <a:t>Definities</a:t>
            </a:r>
          </a:p>
          <a:p>
            <a:pPr lvl="1"/>
            <a:r>
              <a:rPr lang="nl-NL" dirty="0" smtClean="0"/>
              <a:t>Uitzonderingen</a:t>
            </a:r>
          </a:p>
          <a:p>
            <a:pPr lvl="1"/>
            <a:r>
              <a:rPr lang="nl-NL" dirty="0" smtClean="0"/>
              <a:t>Regionale afgestemde visies</a:t>
            </a:r>
          </a:p>
          <a:p>
            <a:pPr lvl="1"/>
            <a:r>
              <a:rPr lang="nl-NL" dirty="0"/>
              <a:t>Sturing op grotere locaties</a:t>
            </a:r>
          </a:p>
          <a:p>
            <a:pPr lvl="1"/>
            <a:r>
              <a:rPr lang="nl-NL" dirty="0" smtClean="0"/>
              <a:t>Verbonden met sturen op ruimtelijke kwaliteit</a:t>
            </a:r>
          </a:p>
          <a:p>
            <a:pPr marL="361950" lvl="1" indent="0">
              <a:buNone/>
            </a:pPr>
            <a:endParaRPr lang="nl-NL" dirty="0" smtClean="0"/>
          </a:p>
          <a:p>
            <a:pPr lvl="1"/>
            <a:endParaRPr lang="nl-NL"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767" y="1324617"/>
            <a:ext cx="2076216" cy="1743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319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0213" y="274638"/>
            <a:ext cx="8283575" cy="984885"/>
          </a:xfrm>
        </p:spPr>
        <p:txBody>
          <a:bodyPr/>
          <a:lstStyle/>
          <a:p>
            <a:r>
              <a:rPr lang="nl-NL" dirty="0" smtClean="0"/>
              <a:t>Definities en uitzonderingen </a:t>
            </a:r>
            <a:br>
              <a:rPr lang="nl-NL" dirty="0" smtClean="0"/>
            </a:br>
            <a:r>
              <a:rPr lang="nl-NL" dirty="0" smtClean="0"/>
              <a:t>PZH irt Bro</a:t>
            </a:r>
            <a:endParaRPr lang="nl-NL" dirty="0"/>
          </a:p>
        </p:txBody>
      </p:sp>
      <p:sp>
        <p:nvSpPr>
          <p:cNvPr id="3" name="Tijdelijke aanduiding voor inhoud 2"/>
          <p:cNvSpPr>
            <a:spLocks noGrp="1"/>
          </p:cNvSpPr>
          <p:nvPr>
            <p:ph idx="1"/>
          </p:nvPr>
        </p:nvSpPr>
        <p:spPr/>
        <p:txBody>
          <a:bodyPr>
            <a:normAutofit/>
          </a:bodyPr>
          <a:lstStyle/>
          <a:p>
            <a:r>
              <a:rPr lang="nl-NL" dirty="0" smtClean="0"/>
              <a:t>Verordening ruimte 2014:</a:t>
            </a:r>
          </a:p>
          <a:p>
            <a:pPr marL="361950" lvl="1" indent="0">
              <a:buNone/>
            </a:pPr>
            <a:r>
              <a:rPr lang="nl-NL" b="1" u="sng" dirty="0"/>
              <a:t>Bestaand </a:t>
            </a:r>
            <a:r>
              <a:rPr lang="nl-NL" b="1" u="sng" dirty="0" smtClean="0"/>
              <a:t>Stads </a:t>
            </a:r>
            <a:r>
              <a:rPr lang="nl-NL" b="1" u="sng" dirty="0"/>
              <a:t>en Dorpsgeb</a:t>
            </a:r>
            <a:r>
              <a:rPr lang="nl-NL" b="1" dirty="0"/>
              <a:t>ie</a:t>
            </a:r>
            <a:r>
              <a:rPr lang="nl-NL" dirty="0"/>
              <a:t>d (BSD) is het:</a:t>
            </a:r>
          </a:p>
          <a:p>
            <a:endParaRPr lang="nl-NL" dirty="0"/>
          </a:p>
          <a:p>
            <a:r>
              <a:rPr lang="nl-NL" dirty="0"/>
              <a:t>“Bestaand stedenbouwkundig samenstel van bebouwing, met inbegrip van </a:t>
            </a:r>
            <a:r>
              <a:rPr lang="nl-NL" u="sng" dirty="0"/>
              <a:t>daartoe bouwrijp gemaakte terreinen</a:t>
            </a:r>
            <a:r>
              <a:rPr lang="nl-NL" dirty="0"/>
              <a:t>, ten behoeve van:</a:t>
            </a:r>
          </a:p>
          <a:p>
            <a:pPr marL="361950" lvl="1" indent="0">
              <a:buNone/>
            </a:pPr>
            <a:r>
              <a:rPr lang="nl-NL" dirty="0" smtClean="0"/>
              <a:t>wonen</a:t>
            </a:r>
            <a:r>
              <a:rPr lang="nl-NL" dirty="0"/>
              <a:t>, </a:t>
            </a:r>
            <a:r>
              <a:rPr lang="nl-NL" dirty="0" smtClean="0"/>
              <a:t>dienstverlening</a:t>
            </a:r>
            <a:r>
              <a:rPr lang="nl-NL" dirty="0"/>
              <a:t>, </a:t>
            </a:r>
            <a:r>
              <a:rPr lang="nl-NL" dirty="0" smtClean="0"/>
              <a:t>bedrijvigheid </a:t>
            </a:r>
            <a:r>
              <a:rPr lang="nl-NL" dirty="0"/>
              <a:t>(</a:t>
            </a:r>
            <a:r>
              <a:rPr lang="nl-NL" u="sng" dirty="0"/>
              <a:t>uitgezonderd glastuinbouw</a:t>
            </a:r>
            <a:r>
              <a:rPr lang="nl-NL" dirty="0"/>
              <a:t>), </a:t>
            </a:r>
            <a:r>
              <a:rPr lang="nl-NL" dirty="0" smtClean="0"/>
              <a:t>detailhandel </a:t>
            </a:r>
            <a:r>
              <a:rPr lang="nl-NL" dirty="0"/>
              <a:t>of horeca, </a:t>
            </a:r>
            <a:r>
              <a:rPr lang="nl-NL" dirty="0" smtClean="0"/>
              <a:t>alsmede </a:t>
            </a:r>
            <a:r>
              <a:rPr lang="nl-NL" dirty="0"/>
              <a:t>de daarbij behorende openbare of sociaal culturele voorzieningen, </a:t>
            </a:r>
            <a:r>
              <a:rPr lang="nl-NL" dirty="0" smtClean="0"/>
              <a:t>stedelijk </a:t>
            </a:r>
            <a:r>
              <a:rPr lang="nl-NL" dirty="0"/>
              <a:t>groen en </a:t>
            </a:r>
            <a:r>
              <a:rPr lang="nl-NL" dirty="0" smtClean="0"/>
              <a:t>infrastructuur</a:t>
            </a:r>
            <a:r>
              <a:rPr lang="nl-NL" dirty="0"/>
              <a:t>.”</a:t>
            </a:r>
          </a:p>
          <a:p>
            <a:endParaRPr lang="nl-NL" dirty="0"/>
          </a:p>
        </p:txBody>
      </p:sp>
    </p:spTree>
    <p:extLst>
      <p:ext uri="{BB962C8B-B14F-4D97-AF65-F5344CB8AC3E}">
        <p14:creationId xmlns:p14="http://schemas.microsoft.com/office/powerpoint/2010/main" val="514956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0213" y="274638"/>
            <a:ext cx="8283575" cy="492443"/>
          </a:xfrm>
        </p:spPr>
        <p:txBody>
          <a:bodyPr/>
          <a:lstStyle/>
          <a:p>
            <a:r>
              <a:rPr lang="nl-NL" dirty="0" smtClean="0"/>
              <a:t>Trede 1: De behoefte</a:t>
            </a:r>
            <a:endParaRPr lang="nl-NL" dirty="0"/>
          </a:p>
        </p:txBody>
      </p:sp>
      <p:sp>
        <p:nvSpPr>
          <p:cNvPr id="3" name="Tijdelijke aanduiding voor inhoud 2"/>
          <p:cNvSpPr>
            <a:spLocks noGrp="1"/>
          </p:cNvSpPr>
          <p:nvPr>
            <p:ph idx="1"/>
          </p:nvPr>
        </p:nvSpPr>
        <p:spPr/>
        <p:txBody>
          <a:bodyPr/>
          <a:lstStyle/>
          <a:p>
            <a:pPr marL="0" indent="0">
              <a:buNone/>
            </a:pPr>
            <a:r>
              <a:rPr lang="nl-NL" dirty="0" smtClean="0"/>
              <a:t>Verordening ruimte 2014;</a:t>
            </a:r>
            <a:endParaRPr lang="nl-NL" dirty="0"/>
          </a:p>
          <a:p>
            <a:pPr marL="0" indent="0">
              <a:buNone/>
            </a:pPr>
            <a:r>
              <a:rPr lang="nl-NL" dirty="0" smtClean="0"/>
              <a:t>Een bestemmingsplan dat een nieuwe stedelijke ontwikkeling mogelijk maakt, voldoet aan de volgende eisen:</a:t>
            </a:r>
          </a:p>
          <a:p>
            <a:endParaRPr lang="nl-NL" dirty="0" smtClean="0"/>
          </a:p>
          <a:p>
            <a:pPr marL="457200" indent="-457200">
              <a:buFont typeface="+mj-lt"/>
              <a:buAutoNum type="arabicPeriod"/>
            </a:pPr>
            <a:r>
              <a:rPr lang="nl-NL" dirty="0" smtClean="0"/>
              <a:t>De stedelijke ontwikkeling voorziet in een actuele behoefte, die </a:t>
            </a:r>
            <a:r>
              <a:rPr lang="nl-NL" u="sng" dirty="0" smtClean="0"/>
              <a:t>zo nodig </a:t>
            </a:r>
            <a:r>
              <a:rPr lang="nl-NL" dirty="0" smtClean="0"/>
              <a:t>regionaal is afgestemd;</a:t>
            </a:r>
          </a:p>
          <a:p>
            <a:pPr marL="457200" indent="-457200">
              <a:buFont typeface="+mj-lt"/>
              <a:buAutoNum type="arabicPeriod"/>
            </a:pPr>
            <a:r>
              <a:rPr lang="nl-NL" dirty="0" smtClean="0"/>
              <a:t>…</a:t>
            </a:r>
          </a:p>
          <a:p>
            <a:pPr marL="457200" indent="-457200">
              <a:buFont typeface="+mj-lt"/>
              <a:buAutoNum type="arabicPeriod"/>
            </a:pPr>
            <a:r>
              <a:rPr lang="nl-NL" dirty="0" smtClean="0"/>
              <a:t>…</a:t>
            </a:r>
            <a:endParaRPr lang="nl-NL" dirty="0"/>
          </a:p>
          <a:p>
            <a:endParaRPr lang="nl-NL" dirty="0"/>
          </a:p>
        </p:txBody>
      </p:sp>
    </p:spTree>
    <p:extLst>
      <p:ext uri="{BB962C8B-B14F-4D97-AF65-F5344CB8AC3E}">
        <p14:creationId xmlns:p14="http://schemas.microsoft.com/office/powerpoint/2010/main" val="3478018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0213" y="274638"/>
            <a:ext cx="8283575" cy="984885"/>
          </a:xfrm>
        </p:spPr>
        <p:txBody>
          <a:bodyPr/>
          <a:lstStyle/>
          <a:p>
            <a:r>
              <a:rPr lang="nl-NL" dirty="0"/>
              <a:t>Regionaal afgestemde </a:t>
            </a:r>
            <a:r>
              <a:rPr lang="nl-NL" dirty="0" smtClean="0"/>
              <a:t>visies:</a:t>
            </a:r>
            <a:br>
              <a:rPr lang="nl-NL" dirty="0" smtClean="0"/>
            </a:br>
            <a:r>
              <a:rPr lang="nl-NL" dirty="0" smtClean="0"/>
              <a:t>bepalen de actuele regionale behoefte,</a:t>
            </a: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dirty="0" smtClean="0"/>
              <a:t> Voor </a:t>
            </a:r>
            <a:r>
              <a:rPr lang="nl-NL" u="sng" dirty="0" smtClean="0"/>
              <a:t>wonen en kantoren</a:t>
            </a:r>
          </a:p>
          <a:p>
            <a:pPr lvl="1"/>
            <a:r>
              <a:rPr lang="nl-NL" dirty="0" smtClean="0"/>
              <a:t>Opstellen regionaal afgestemde visies voor wonen </a:t>
            </a:r>
            <a:r>
              <a:rPr lang="nl-NL" dirty="0"/>
              <a:t>en </a:t>
            </a:r>
            <a:r>
              <a:rPr lang="nl-NL" dirty="0" smtClean="0"/>
              <a:t>kantoren</a:t>
            </a:r>
          </a:p>
          <a:p>
            <a:pPr lvl="2"/>
            <a:r>
              <a:rPr lang="nl-NL" dirty="0" smtClean="0"/>
              <a:t>Driejaarlijks herzien, jaarlijks actualiseren.</a:t>
            </a:r>
          </a:p>
          <a:p>
            <a:pPr lvl="2"/>
            <a:r>
              <a:rPr lang="nl-NL" dirty="0" smtClean="0"/>
              <a:t>Door provincie aanvaardbaar verklaard</a:t>
            </a:r>
          </a:p>
          <a:p>
            <a:endParaRPr lang="nl-NL" dirty="0"/>
          </a:p>
          <a:p>
            <a:r>
              <a:rPr lang="nl-NL" dirty="0" smtClean="0"/>
              <a:t> De behoefte  is aangetoond </a:t>
            </a:r>
            <a:r>
              <a:rPr lang="nl-NL" dirty="0"/>
              <a:t>indien </a:t>
            </a:r>
            <a:r>
              <a:rPr lang="nl-NL" dirty="0" smtClean="0"/>
              <a:t>een </a:t>
            </a:r>
            <a:r>
              <a:rPr lang="nl-NL" dirty="0"/>
              <a:t>ontwikkeling </a:t>
            </a:r>
            <a:r>
              <a:rPr lang="nl-NL" dirty="0" smtClean="0"/>
              <a:t>binnen </a:t>
            </a:r>
            <a:r>
              <a:rPr lang="nl-NL" dirty="0"/>
              <a:t>de regionale visie valt. </a:t>
            </a:r>
            <a:endParaRPr lang="nl-NL" dirty="0" smtClean="0"/>
          </a:p>
          <a:p>
            <a:pPr lvl="1"/>
            <a:r>
              <a:rPr lang="nl-NL" dirty="0" smtClean="0"/>
              <a:t>Dus: aantonen en motiveren in het bestemmingsplan dat er een </a:t>
            </a:r>
            <a:r>
              <a:rPr lang="nl-NL" dirty="0"/>
              <a:t>positief en gemotiveerd advies van de regio </a:t>
            </a:r>
            <a:r>
              <a:rPr lang="nl-NL" dirty="0" smtClean="0"/>
              <a:t>is.</a:t>
            </a:r>
          </a:p>
          <a:p>
            <a:pPr lvl="1"/>
            <a:endParaRPr lang="nl-NL" dirty="0" smtClean="0"/>
          </a:p>
          <a:p>
            <a:r>
              <a:rPr lang="nl-NL" dirty="0" smtClean="0"/>
              <a:t>Verantwoordelijkheid </a:t>
            </a:r>
            <a:r>
              <a:rPr lang="nl-NL" dirty="0"/>
              <a:t>ligt bij regio/gemeenten </a:t>
            </a:r>
            <a:r>
              <a:rPr lang="nl-NL" dirty="0" smtClean="0"/>
              <a:t>(o.b.v. Woningbehoefteraming en Bevolkingsprognose cijfers).</a:t>
            </a:r>
          </a:p>
          <a:p>
            <a:pPr marL="0" indent="0">
              <a:buNone/>
            </a:pPr>
            <a:endParaRPr lang="nl-NL" dirty="0"/>
          </a:p>
          <a:p>
            <a:endParaRPr lang="nl-NL" dirty="0"/>
          </a:p>
          <a:p>
            <a:endParaRPr lang="nl-NL" dirty="0"/>
          </a:p>
          <a:p>
            <a:endParaRPr lang="nl-NL" dirty="0"/>
          </a:p>
        </p:txBody>
      </p:sp>
    </p:spTree>
    <p:extLst>
      <p:ext uri="{BB962C8B-B14F-4D97-AF65-F5344CB8AC3E}">
        <p14:creationId xmlns:p14="http://schemas.microsoft.com/office/powerpoint/2010/main" val="2584843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0213" y="274638"/>
            <a:ext cx="8283575" cy="984885"/>
          </a:xfrm>
        </p:spPr>
        <p:txBody>
          <a:bodyPr/>
          <a:lstStyle/>
          <a:p>
            <a:r>
              <a:rPr lang="nl-NL" dirty="0" smtClean="0"/>
              <a:t>Behoefte bedrijventerreinen en detailhandel</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dirty="0"/>
              <a:t>Een motivering </a:t>
            </a:r>
            <a:r>
              <a:rPr lang="nl-NL" dirty="0" smtClean="0"/>
              <a:t>en regionale afstemming is </a:t>
            </a:r>
            <a:r>
              <a:rPr lang="nl-NL" dirty="0"/>
              <a:t>altijd </a:t>
            </a:r>
            <a:r>
              <a:rPr lang="nl-NL" dirty="0" smtClean="0"/>
              <a:t>nodig.</a:t>
            </a:r>
          </a:p>
          <a:p>
            <a:pPr marL="0" indent="0">
              <a:buNone/>
            </a:pPr>
            <a:endParaRPr lang="nl-NL" dirty="0" smtClean="0"/>
          </a:p>
          <a:p>
            <a:r>
              <a:rPr lang="nl-NL" dirty="0" smtClean="0"/>
              <a:t>Dus </a:t>
            </a:r>
            <a:r>
              <a:rPr lang="nl-NL" dirty="0"/>
              <a:t>ook </a:t>
            </a:r>
            <a:r>
              <a:rPr lang="nl-NL" dirty="0" smtClean="0"/>
              <a:t>enkele nieuwe of </a:t>
            </a:r>
            <a:r>
              <a:rPr lang="nl-NL" dirty="0"/>
              <a:t>bij uitbreidingen van bestaande </a:t>
            </a:r>
            <a:r>
              <a:rPr lang="nl-NL" dirty="0" smtClean="0"/>
              <a:t>bedrijven, kantoren </a:t>
            </a:r>
            <a:r>
              <a:rPr lang="nl-NL" dirty="0"/>
              <a:t>en </a:t>
            </a:r>
            <a:r>
              <a:rPr lang="nl-NL" dirty="0" smtClean="0"/>
              <a:t>winkels.</a:t>
            </a:r>
          </a:p>
          <a:p>
            <a:endParaRPr lang="nl-NL" dirty="0" smtClean="0"/>
          </a:p>
          <a:p>
            <a:r>
              <a:rPr lang="nl-NL" dirty="0" smtClean="0"/>
              <a:t>Voor bedrijventerreinen en detailhandel zijn </a:t>
            </a:r>
            <a:r>
              <a:rPr lang="nl-NL" u="sng" dirty="0" smtClean="0"/>
              <a:t>geen door GS aanvaarde visies noodzakelijk</a:t>
            </a:r>
            <a:r>
              <a:rPr lang="nl-NL" dirty="0" smtClean="0"/>
              <a:t>, maar het is verstandig om regionale afspraken vast te leggen.</a:t>
            </a:r>
          </a:p>
          <a:p>
            <a:endParaRPr lang="nl-NL" dirty="0" smtClean="0"/>
          </a:p>
          <a:p>
            <a:r>
              <a:rPr lang="nl-NL" dirty="0" smtClean="0"/>
              <a:t>Bij </a:t>
            </a:r>
            <a:r>
              <a:rPr lang="nl-NL" dirty="0"/>
              <a:t>verplaatsingen: Leg vast hoe de achterblijvende ruimte wordt bestemd</a:t>
            </a:r>
          </a:p>
          <a:p>
            <a:endParaRPr lang="nl-NL" dirty="0" smtClean="0"/>
          </a:p>
        </p:txBody>
      </p:sp>
    </p:spTree>
    <p:extLst>
      <p:ext uri="{BB962C8B-B14F-4D97-AF65-F5344CB8AC3E}">
        <p14:creationId xmlns:p14="http://schemas.microsoft.com/office/powerpoint/2010/main" val="380293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59" r="2326"/>
          <a:stretch/>
        </p:blipFill>
        <p:spPr bwMode="auto">
          <a:xfrm>
            <a:off x="6132353" y="3038840"/>
            <a:ext cx="2860646" cy="33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430213" y="274638"/>
            <a:ext cx="8283575" cy="492443"/>
          </a:xfrm>
        </p:spPr>
        <p:txBody>
          <a:bodyPr/>
          <a:lstStyle/>
          <a:p>
            <a:r>
              <a:rPr lang="nl-NL" dirty="0"/>
              <a:t>Wat </a:t>
            </a:r>
            <a:r>
              <a:rPr lang="nl-NL" dirty="0" smtClean="0"/>
              <a:t>is in de praktijk een regio?</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smtClean="0"/>
              <a:t>De term regio kan verschillende dingen betekenen afhankelijk van het onderwerp- de functie en de impact daarvan.</a:t>
            </a:r>
          </a:p>
          <a:p>
            <a:pPr marL="0" indent="0">
              <a:buNone/>
            </a:pPr>
            <a:endParaRPr lang="nl-NL" dirty="0"/>
          </a:p>
          <a:p>
            <a:pPr marL="0" indent="0">
              <a:buNone/>
            </a:pPr>
            <a:r>
              <a:rPr lang="nl-NL" dirty="0" smtClean="0"/>
              <a:t>Bij </a:t>
            </a:r>
            <a:r>
              <a:rPr lang="nl-NL" dirty="0"/>
              <a:t>het bepalen van </a:t>
            </a:r>
            <a:r>
              <a:rPr lang="nl-NL" dirty="0" smtClean="0"/>
              <a:t>”het </a:t>
            </a:r>
            <a:r>
              <a:rPr lang="nl-NL" dirty="0"/>
              <a:t>afstemmen met de </a:t>
            </a:r>
            <a:r>
              <a:rPr lang="nl-NL" dirty="0" smtClean="0"/>
              <a:t>regio” geldt dat de provincie uitgaat van </a:t>
            </a:r>
          </a:p>
          <a:p>
            <a:r>
              <a:rPr lang="nl-NL" dirty="0" smtClean="0"/>
              <a:t>een relevante </a:t>
            </a:r>
            <a:r>
              <a:rPr lang="nl-NL" dirty="0"/>
              <a:t>schaal </a:t>
            </a:r>
            <a:r>
              <a:rPr lang="nl-NL" dirty="0" smtClean="0"/>
              <a:t>én samenhang</a:t>
            </a:r>
            <a:r>
              <a:rPr lang="nl-NL" dirty="0"/>
              <a:t>. </a:t>
            </a:r>
            <a:endParaRPr lang="nl-NL" dirty="0" smtClean="0"/>
          </a:p>
          <a:p>
            <a:pPr marL="0" indent="0">
              <a:buNone/>
            </a:pPr>
            <a:endParaRPr lang="nl-NL" dirty="0" smtClean="0"/>
          </a:p>
          <a:p>
            <a:pPr marL="0" indent="0">
              <a:buNone/>
            </a:pPr>
            <a:r>
              <a:rPr lang="nl-NL" dirty="0" smtClean="0"/>
              <a:t>Dus NIET persé bestuurlijke regio’s.</a:t>
            </a:r>
          </a:p>
        </p:txBody>
      </p:sp>
    </p:spTree>
    <p:extLst>
      <p:ext uri="{BB962C8B-B14F-4D97-AF65-F5344CB8AC3E}">
        <p14:creationId xmlns:p14="http://schemas.microsoft.com/office/powerpoint/2010/main" val="18364662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NzZpI6lQk2Y4PxK744jF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TWkqCG.oE6ufkV2AO1M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bh4.LrRJU.gP7ydNrN7iw"/>
</p:tagLst>
</file>

<file path=ppt/theme/theme1.xml><?xml version="1.0" encoding="utf-8"?>
<a:theme xmlns:a="http://schemas.openxmlformats.org/drawingml/2006/main" name="Provincie Zuid Holland 4x3">
  <a:themeElements>
    <a:clrScheme name="PZH">
      <a:dk1>
        <a:srgbClr val="000066"/>
      </a:dk1>
      <a:lt1>
        <a:sysClr val="window" lastClr="FFFFFF"/>
      </a:lt1>
      <a:dk2>
        <a:srgbClr val="000000"/>
      </a:dk2>
      <a:lt2>
        <a:srgbClr val="FFFFFF"/>
      </a:lt2>
      <a:accent1>
        <a:srgbClr val="000066"/>
      </a:accent1>
      <a:accent2>
        <a:srgbClr val="990000"/>
      </a:accent2>
      <a:accent3>
        <a:srgbClr val="CC9900"/>
      </a:accent3>
      <a:accent4>
        <a:srgbClr val="0000C0"/>
      </a:accent4>
      <a:accent5>
        <a:srgbClr val="F60000"/>
      </a:accent5>
      <a:accent6>
        <a:srgbClr val="FFC319"/>
      </a:accent6>
      <a:hlink>
        <a:srgbClr val="000066"/>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dirty="0" err="1" smtClean="0"/>
        </a:defPPr>
      </a:lstStyle>
    </a:txDef>
  </a:objectDefaults>
  <a:extraClrSchemeLst/>
</a:theme>
</file>

<file path=ppt/theme/theme2.xml><?xml version="1.0" encoding="utf-8"?>
<a:theme xmlns:a="http://schemas.openxmlformats.org/drawingml/2006/main" name="Office Theme">
  <a:themeElements>
    <a:clrScheme name="PZH">
      <a:dk1>
        <a:srgbClr val="000066"/>
      </a:dk1>
      <a:lt1>
        <a:sysClr val="window" lastClr="FFFFFF"/>
      </a:lt1>
      <a:dk2>
        <a:srgbClr val="000000"/>
      </a:dk2>
      <a:lt2>
        <a:srgbClr val="FFFFFF"/>
      </a:lt2>
      <a:accent1>
        <a:srgbClr val="000066"/>
      </a:accent1>
      <a:accent2>
        <a:srgbClr val="990000"/>
      </a:accent2>
      <a:accent3>
        <a:srgbClr val="CC9900"/>
      </a:accent3>
      <a:accent4>
        <a:srgbClr val="0000C0"/>
      </a:accent4>
      <a:accent5>
        <a:srgbClr val="F60000"/>
      </a:accent5>
      <a:accent6>
        <a:srgbClr val="FFC319"/>
      </a:accent6>
      <a:hlink>
        <a:srgbClr val="BFBFBF"/>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ZH">
      <a:dk1>
        <a:srgbClr val="000066"/>
      </a:dk1>
      <a:lt1>
        <a:sysClr val="window" lastClr="FFFFFF"/>
      </a:lt1>
      <a:dk2>
        <a:srgbClr val="000000"/>
      </a:dk2>
      <a:lt2>
        <a:srgbClr val="FFFFFF"/>
      </a:lt2>
      <a:accent1>
        <a:srgbClr val="000066"/>
      </a:accent1>
      <a:accent2>
        <a:srgbClr val="990000"/>
      </a:accent2>
      <a:accent3>
        <a:srgbClr val="CC9900"/>
      </a:accent3>
      <a:accent4>
        <a:srgbClr val="0000C0"/>
      </a:accent4>
      <a:accent5>
        <a:srgbClr val="F60000"/>
      </a:accent5>
      <a:accent6>
        <a:srgbClr val="FFC319"/>
      </a:accent6>
      <a:hlink>
        <a:srgbClr val="BFBFBF"/>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2818</TotalTime>
  <Words>2568</Words>
  <Application>Microsoft Office PowerPoint</Application>
  <PresentationFormat>Diavoorstelling (4:3)</PresentationFormat>
  <Paragraphs>287</Paragraphs>
  <Slides>17</Slides>
  <Notes>16</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17</vt:i4>
      </vt:variant>
    </vt:vector>
  </HeadingPairs>
  <TitlesOfParts>
    <vt:vector size="19" baseType="lpstr">
      <vt:lpstr>Provincie Zuid Holland 4x3</vt:lpstr>
      <vt:lpstr>think-cell Slide</vt:lpstr>
      <vt:lpstr>Toepassing van de ladder in Provincie Zuid-Holland </vt:lpstr>
      <vt:lpstr>Wat is de Ladder voor Provincie Zuid-Holland?</vt:lpstr>
      <vt:lpstr>Ladder en Verordening ruimte 2014</vt:lpstr>
      <vt:lpstr>Provinciale “ladder” in de praktijk</vt:lpstr>
      <vt:lpstr>Definities en uitzonderingen  PZH irt Bro</vt:lpstr>
      <vt:lpstr>Trede 1: De behoefte</vt:lpstr>
      <vt:lpstr>Regionaal afgestemde visies: bepalen de actuele regionale behoefte,</vt:lpstr>
      <vt:lpstr>Behoefte bedrijventerreinen en detailhandel</vt:lpstr>
      <vt:lpstr>Wat is in de praktijk een regio?</vt:lpstr>
      <vt:lpstr>In de praktijk betekent  … zo nodig regionaal afgestemd …</vt:lpstr>
      <vt:lpstr>Trede 2: Benutten beschikbare gronden </vt:lpstr>
      <vt:lpstr>Indicatieve BSD kaart = praatkaart</vt:lpstr>
      <vt:lpstr>Hoe bepaal je of er ruimte is binnen BSD?</vt:lpstr>
      <vt:lpstr>Trede 3:  Bereikbaarheid, kwaliteit, 3 ha kaart</vt:lpstr>
      <vt:lpstr>Trede 3: Bereikbaarheid, kwaliteit  en 3ha.</vt:lpstr>
      <vt:lpstr>Ruimtelijke kwaliteit en 3 ha kaart</vt:lpstr>
      <vt:lpstr>De Ladder, een instrument in ontwikkeling</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Stroomer</dc:creator>
  <cp:lastModifiedBy>Welteim</cp:lastModifiedBy>
  <cp:revision>139</cp:revision>
  <cp:lastPrinted>2014-11-17T12:45:13Z</cp:lastPrinted>
  <dcterms:created xsi:type="dcterms:W3CDTF">2012-10-29T11:59:42Z</dcterms:created>
  <dcterms:modified xsi:type="dcterms:W3CDTF">2015-08-27T14:36:10Z</dcterms:modified>
</cp:coreProperties>
</file>