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80" r:id="rId3"/>
    <p:sldId id="282" r:id="rId4"/>
    <p:sldId id="281" r:id="rId5"/>
    <p:sldId id="283" r:id="rId6"/>
  </p:sldIdLst>
  <p:sldSz cx="9144000" cy="6858000" type="screen4x3"/>
  <p:notesSz cx="6640513" cy="9904413"/>
  <p:custDataLst>
    <p:tags r:id="rId9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0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230" autoAdjust="0"/>
  </p:normalViewPr>
  <p:slideViewPr>
    <p:cSldViewPr>
      <p:cViewPr varScale="1">
        <p:scale>
          <a:sx n="66" d="100"/>
          <a:sy n="66" d="100"/>
        </p:scale>
        <p:origin x="1304" y="48"/>
      </p:cViewPr>
      <p:guideLst>
        <p:guide orient="horz" pos="57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36" y="-84"/>
      </p:cViewPr>
      <p:guideLst>
        <p:guide orient="horz" pos="3119"/>
        <p:guide pos="20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defTabSz="904875">
              <a:defRPr sz="1200"/>
            </a:lvl1pPr>
          </a:lstStyle>
          <a:p>
            <a:endParaRPr lang="nl-NL" alt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/>
            </a:lvl1pPr>
          </a:lstStyle>
          <a:p>
            <a:fld id="{504BE728-A167-4458-B4E1-45E0D057CF87}" type="datetimeFigureOut">
              <a:rPr lang="nl-NL" altLang="nl-NL"/>
              <a:pPr/>
              <a:t>9-11-2016</a:t>
            </a:fld>
            <a:endParaRPr lang="nl-NL" altLang="nl-NL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781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defTabSz="904875">
              <a:defRPr sz="1200"/>
            </a:lvl1pPr>
          </a:lstStyle>
          <a:p>
            <a:endParaRPr lang="nl-NL" altLang="nl-NL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409113"/>
            <a:ext cx="28781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/>
            </a:lvl1pPr>
          </a:lstStyle>
          <a:p>
            <a:fld id="{6DCCD8C3-F8A7-44FD-879B-9F5EDB45A25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3045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defTabSz="904875">
              <a:defRPr sz="1200"/>
            </a:lvl1pPr>
          </a:lstStyle>
          <a:p>
            <a:endParaRPr lang="nl-NL" alt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/>
            </a:lvl1pPr>
          </a:lstStyle>
          <a:p>
            <a:r>
              <a:rPr lang="nl-NL" altLang="nl-NL" smtClean="0"/>
              <a:t>22 januari 2015</a:t>
            </a:r>
            <a:endParaRPr lang="nl-NL" altLang="nl-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703763"/>
            <a:ext cx="486886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om de tekststijl van het model te bewerken</a:t>
            </a:r>
          </a:p>
          <a:p>
            <a:pPr lvl="1"/>
            <a:r>
              <a:rPr lang="en-GB" noProof="0" smtClean="0"/>
              <a:t>Tweede niveau</a:t>
            </a:r>
          </a:p>
          <a:p>
            <a:pPr lvl="2"/>
            <a:r>
              <a:rPr lang="en-GB" noProof="0" smtClean="0"/>
              <a:t>Derde niveau</a:t>
            </a:r>
          </a:p>
          <a:p>
            <a:pPr lvl="3"/>
            <a:r>
              <a:rPr lang="en-GB" noProof="0" smtClean="0"/>
              <a:t>Vierde niveau</a:t>
            </a:r>
          </a:p>
          <a:p>
            <a:pPr lvl="4"/>
            <a:r>
              <a:rPr lang="en-GB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781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defTabSz="904875">
              <a:defRPr sz="1200"/>
            </a:lvl1pPr>
          </a:lstStyle>
          <a:p>
            <a:endParaRPr lang="nl-NL" alt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409113"/>
            <a:ext cx="28781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/>
            </a:lvl1pPr>
          </a:lstStyle>
          <a:p>
            <a:fld id="{F9D0F1B3-915B-45E9-9793-9A6B9B67ADC3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09019932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781081" y="9387125"/>
            <a:ext cx="2871824" cy="52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38" tIns="47719" rIns="95438" bIns="47719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CB3DDB69-D9D2-4B08-B48A-43653CF66FB3}" type="slidenum">
              <a:rPr lang="en-US" altLang="de-DE" sz="1300" b="1"/>
              <a:pPr algn="r"/>
              <a:t>5</a:t>
            </a:fld>
            <a:endParaRPr lang="en-US" altLang="de-DE" sz="1300" b="1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781081" y="9388707"/>
            <a:ext cx="2871824" cy="52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4" tIns="47709" rIns="95414" bIns="47709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D145DEA6-56DB-4561-ADD0-8E5479079AEC}" type="slidenum">
              <a:rPr lang="en-US" altLang="de-DE" sz="1300" b="1"/>
              <a:pPr algn="r"/>
              <a:t>5</a:t>
            </a:fld>
            <a:endParaRPr lang="en-US" altLang="de-DE" sz="1300" b="1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55650"/>
            <a:ext cx="4946650" cy="3711575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256" y="4693562"/>
            <a:ext cx="4837490" cy="4465765"/>
          </a:xfrm>
          <a:noFill/>
        </p:spPr>
        <p:txBody>
          <a:bodyPr lIns="95414" tIns="47709" rIns="95414" bIns="47709"/>
          <a:lstStyle/>
          <a:p>
            <a:endParaRPr lang="en-GB" altLang="de-D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57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Titeldia_Stedin_Infradiensten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000" cy="6876000"/>
          </a:xfrm>
          <a:prstGeom prst="rect">
            <a:avLst/>
          </a:prstGeom>
        </p:spPr>
      </p:pic>
      <p:sp>
        <p:nvSpPr>
          <p:cNvPr id="33825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1068388" y="4632920"/>
            <a:ext cx="7467600" cy="5334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 dirty="0" smtClean="0"/>
              <a:t>Voorbeeldpresentatie </a:t>
            </a:r>
            <a:r>
              <a:rPr lang="nl-NL" altLang="nl-NL" noProof="0" dirty="0" err="1" smtClean="0"/>
              <a:t>Stedin</a:t>
            </a:r>
            <a:r>
              <a:rPr lang="nl-NL" altLang="nl-NL" noProof="0" dirty="0" smtClean="0"/>
              <a:t> Infradiensten</a:t>
            </a:r>
          </a:p>
        </p:txBody>
      </p:sp>
      <p:sp>
        <p:nvSpPr>
          <p:cNvPr id="33826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068388" y="5604147"/>
            <a:ext cx="7467600" cy="849189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endParaRPr lang="nl-NL" altLang="nl-NL" noProof="0" dirty="0" smtClean="0"/>
          </a:p>
        </p:txBody>
      </p:sp>
      <p:sp>
        <p:nvSpPr>
          <p:cNvPr id="13" name="Tijdelijke aanduiding voor datum 3"/>
          <p:cNvSpPr txBox="1">
            <a:spLocks noGrp="1"/>
          </p:cNvSpPr>
          <p:nvPr userDrawn="1"/>
        </p:nvSpPr>
        <p:spPr bwMode="auto">
          <a:xfrm>
            <a:off x="1043608" y="6113463"/>
            <a:ext cx="1800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/>
            <a:fld id="{AF4B9C6B-1EE7-4318-A79C-7803FC1E5A71}" type="datetime1">
              <a:rPr lang="nl-NL" altLang="nl-NL" sz="800">
                <a:solidFill>
                  <a:schemeClr val="accent2"/>
                </a:solidFill>
              </a:rPr>
              <a:pPr algn="l"/>
              <a:t>9-11-2016</a:t>
            </a:fld>
            <a:endParaRPr lang="en-GB" altLang="nl-NL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7283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35738" y="539750"/>
            <a:ext cx="1998662" cy="53276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5843588" cy="53276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9520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42262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90689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1975" y="1447800"/>
            <a:ext cx="391001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4388" y="1447800"/>
            <a:ext cx="3910012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9770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3487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7780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4329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293373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024886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Afbeelding 10" descr="Stedin_MB_01_RGB_colou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35"/>
          <a:stretch>
            <a:fillRect/>
          </a:stretch>
        </p:blipFill>
        <p:spPr bwMode="invGray">
          <a:xfrm>
            <a:off x="0" y="6066000"/>
            <a:ext cx="914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 descr="Logo_Stedin_InfradienstenRGB klein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70238"/>
            <a:ext cx="1728192" cy="78776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79946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err="1" smtClean="0"/>
              <a:t>Titelstijl</a:t>
            </a:r>
            <a:r>
              <a:rPr lang="en-GB" altLang="nl-NL" dirty="0" smtClean="0"/>
              <a:t> van model </a:t>
            </a:r>
            <a:r>
              <a:rPr lang="en-GB" altLang="nl-NL" dirty="0" err="1" smtClean="0"/>
              <a:t>bewerken</a:t>
            </a:r>
            <a:endParaRPr lang="en-GB" altLang="nl-NL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447800"/>
            <a:ext cx="79724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err="1" smtClean="0"/>
              <a:t>Klik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om</a:t>
            </a:r>
            <a:r>
              <a:rPr lang="en-GB" altLang="nl-NL" dirty="0" smtClean="0"/>
              <a:t> de </a:t>
            </a:r>
            <a:r>
              <a:rPr lang="en-GB" altLang="nl-NL" dirty="0" err="1" smtClean="0"/>
              <a:t>tekststijl</a:t>
            </a:r>
            <a:r>
              <a:rPr lang="en-GB" altLang="nl-NL" dirty="0" smtClean="0"/>
              <a:t> van het model </a:t>
            </a:r>
            <a:r>
              <a:rPr lang="en-GB" altLang="nl-NL" dirty="0" err="1" smtClean="0"/>
              <a:t>te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bewerken</a:t>
            </a:r>
            <a:endParaRPr lang="en-GB" altLang="nl-NL" dirty="0" smtClean="0"/>
          </a:p>
          <a:p>
            <a:pPr lvl="1"/>
            <a:r>
              <a:rPr lang="en-GB" altLang="nl-NL" dirty="0" err="1" smtClean="0"/>
              <a:t>Tweede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niveau</a:t>
            </a:r>
            <a:endParaRPr lang="en-GB" altLang="nl-NL" dirty="0" smtClean="0"/>
          </a:p>
          <a:p>
            <a:pPr lvl="2"/>
            <a:r>
              <a:rPr lang="en-GB" altLang="nl-NL" dirty="0" err="1" smtClean="0"/>
              <a:t>Derde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niveau</a:t>
            </a:r>
            <a:endParaRPr lang="en-GB" altLang="nl-NL" dirty="0" smtClean="0"/>
          </a:p>
          <a:p>
            <a:pPr lvl="3"/>
            <a:r>
              <a:rPr lang="en-GB" altLang="nl-NL" dirty="0" err="1" smtClean="0"/>
              <a:t>Vierde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niveau</a:t>
            </a:r>
            <a:endParaRPr lang="en-GB" altLang="nl-NL" dirty="0" smtClean="0"/>
          </a:p>
          <a:p>
            <a:pPr lvl="4"/>
            <a:r>
              <a:rPr lang="en-GB" altLang="nl-NL" dirty="0" err="1" smtClean="0"/>
              <a:t>Vijfde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niveau</a:t>
            </a:r>
            <a:endParaRPr lang="en-GB" altLang="nl-NL" dirty="0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294187" y="6383338"/>
            <a:ext cx="5556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/>
            <a:fld id="{01346057-DDFF-415C-9865-071D15CAB5C1}" type="slidenum">
              <a:rPr lang="nl-NL" altLang="nl-NL" sz="700">
                <a:solidFill>
                  <a:schemeClr val="accent2"/>
                </a:solidFill>
              </a:rPr>
              <a:pPr algn="ctr"/>
              <a:t>‹nr.›</a:t>
            </a:fld>
            <a:endParaRPr lang="nl-NL" altLang="nl-NL" sz="700" dirty="0">
              <a:solidFill>
                <a:schemeClr val="accent2"/>
              </a:solidFill>
            </a:endParaRPr>
          </a:p>
        </p:txBody>
      </p:sp>
      <p:sp>
        <p:nvSpPr>
          <p:cNvPr id="1037" name="Tijdelijke aanduiding voor datum 3"/>
          <p:cNvSpPr txBox="1">
            <a:spLocks noGrp="1"/>
          </p:cNvSpPr>
          <p:nvPr/>
        </p:nvSpPr>
        <p:spPr bwMode="auto">
          <a:xfrm>
            <a:off x="539552" y="6113463"/>
            <a:ext cx="1800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/>
            <a:fld id="{AF4B9C6B-1EE7-4318-A79C-7803FC1E5A71}" type="datetime1">
              <a:rPr lang="nl-NL" altLang="nl-NL" sz="800">
                <a:solidFill>
                  <a:schemeClr val="accent2"/>
                </a:solidFill>
              </a:rPr>
              <a:pPr algn="l"/>
              <a:t>9-11-2016</a:t>
            </a:fld>
            <a:endParaRPr lang="en-GB" altLang="nl-NL" sz="1400" dirty="0">
              <a:solidFill>
                <a:schemeClr val="accent2"/>
              </a:solidFill>
            </a:endParaRPr>
          </a:p>
        </p:txBody>
      </p:sp>
      <p:sp>
        <p:nvSpPr>
          <p:cNvPr id="1038" name="voetteksttitel"/>
          <p:cNvSpPr txBox="1">
            <a:spLocks noGrp="1"/>
          </p:cNvSpPr>
          <p:nvPr/>
        </p:nvSpPr>
        <p:spPr bwMode="auto">
          <a:xfrm>
            <a:off x="1062000" y="6113463"/>
            <a:ext cx="352839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/>
            <a:endParaRPr lang="en-GB" altLang="nl-NL" sz="800" dirty="0">
              <a:solidFill>
                <a:schemeClr val="accent2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invGray">
          <a:xfrm>
            <a:off x="2061" y="6811200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ea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ea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ea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  <a:ea typeface="ＭＳ Ｐゴシック" pitchFamily="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pitchFamily="64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73063" indent="-1809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565150" indent="-1905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765175" indent="-198438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957263" indent="-182563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5pPr>
      <a:lvl6pPr marL="1414463" indent="-182563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  <a:ea typeface="+mn-ea"/>
        </a:defRPr>
      </a:lvl6pPr>
      <a:lvl7pPr marL="1871663" indent="-182563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  <a:ea typeface="+mn-ea"/>
        </a:defRPr>
      </a:lvl7pPr>
      <a:lvl8pPr marL="2328863" indent="-182563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  <a:ea typeface="+mn-ea"/>
        </a:defRPr>
      </a:lvl8pPr>
      <a:lvl9pPr marL="2786063" indent="-182563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google.nl/url?sa=i&amp;rct=j&amp;q=&amp;esrc=s&amp;frm=1&amp;source=images&amp;cd=&amp;cad=rja&amp;uact=8&amp;ved=0CAcQjRxqFQoTCNjjj_Lf0MgCFUg4GgodCk0PVg&amp;url=http://www.platformduurzaamfryslan.nl/14_vragen&amp;psig=AFQjCNGjnfNZ6Qw_ZQtTyze6KcrGwpf0kg&amp;ust=1445420152531102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hyperlink" Target="http://www.google.nl/url?sa=i&amp;rct=j&amp;q=&amp;esrc=s&amp;source=images&amp;cd=&amp;cad=rja&amp;uact=8&amp;ved=0CAcQjRxqFQoTCNPJgYvSnMkCFQEbFAodui0O4Q&amp;url=http://matemedia.com/tag/solar-cells/&amp;bvm=bv.107763241,d.d24&amp;psig=AFQjCNG58aZ5cLRzlkfo7rMmdmhJEsHbvw&amp;ust=1448027805734138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7.gif"/><Relationship Id="rId9" Type="http://schemas.openxmlformats.org/officeDocument/2006/relationships/hyperlink" Target="http://www.google.nl/url?sa=i&amp;rct=j&amp;q=&amp;esrc=s&amp;source=images&amp;cd=&amp;cad=rja&amp;uact=8&amp;ved=0CAcQjRxqFQoTCMnD3I-HnMkCFcWfDgoduq8MDQ&amp;url=http://www.lieversholland.nl/?pid%3D229%26rd%3D79&amp;bvm=bv.107763241,d.ZWU&amp;psig=AFQjCNHfKGfNj9IWA51LXr-TBuiQWoLEXQ&amp;ust=144800765633186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2872" y="5487888"/>
            <a:ext cx="7467600" cy="533400"/>
          </a:xfrm>
        </p:spPr>
        <p:txBody>
          <a:bodyPr/>
          <a:lstStyle/>
          <a:p>
            <a:pPr algn="r"/>
            <a:r>
              <a:rPr lang="nl-NL" sz="1600" dirty="0" smtClean="0"/>
              <a:t>Festival</a:t>
            </a:r>
            <a:r>
              <a:rPr lang="nl-NL" sz="1600" i="1" dirty="0" smtClean="0"/>
              <a:t> </a:t>
            </a:r>
            <a:r>
              <a:rPr lang="nl-NL" sz="1600" i="1" dirty="0"/>
              <a:t>van de Toekomst</a:t>
            </a:r>
            <a:br>
              <a:rPr lang="nl-NL" sz="1600" i="1" dirty="0"/>
            </a:br>
            <a:r>
              <a:rPr lang="nl-NL" sz="1600" dirty="0" err="1"/>
              <a:t>EnergieHub</a:t>
            </a:r>
            <a:r>
              <a:rPr lang="nl-NL" sz="1600" dirty="0"/>
              <a:t> </a:t>
            </a:r>
            <a:r>
              <a:rPr lang="nl-NL" sz="1600" dirty="0" err="1"/>
              <a:t>Bleizo</a:t>
            </a:r>
            <a:r>
              <a:rPr lang="nl-NL" sz="1600" dirty="0"/>
              <a:t/>
            </a:r>
            <a:br>
              <a:rPr lang="nl-NL" sz="1600" dirty="0"/>
            </a:br>
            <a:r>
              <a:rPr lang="nl-NL" sz="1600" i="1" dirty="0"/>
              <a:t>Fokker Terminal, Den Haag, 10 november 2016</a:t>
            </a:r>
            <a:br>
              <a:rPr lang="nl-NL" sz="1600" i="1" dirty="0"/>
            </a:br>
            <a:r>
              <a:rPr lang="nl-NL" sz="1600" dirty="0" smtClean="0"/>
              <a:t>Guy Konings</a:t>
            </a:r>
            <a:endParaRPr lang="nl-NL" sz="1600" dirty="0"/>
          </a:p>
        </p:txBody>
      </p:sp>
      <p:sp>
        <p:nvSpPr>
          <p:cNvPr id="3" name="Rechthoek 2"/>
          <p:cNvSpPr/>
          <p:nvPr/>
        </p:nvSpPr>
        <p:spPr>
          <a:xfrm>
            <a:off x="899592" y="4581128"/>
            <a:ext cx="4960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de-DE" sz="2800" b="1" dirty="0" err="1" smtClean="0">
                <a:solidFill>
                  <a:schemeClr val="bg1"/>
                </a:solidFill>
              </a:rPr>
              <a:t>Energieopslag</a:t>
            </a:r>
            <a:r>
              <a:rPr lang="en-GB" altLang="de-DE" sz="2800" b="1" dirty="0" smtClean="0">
                <a:solidFill>
                  <a:schemeClr val="bg1"/>
                </a:solidFill>
              </a:rPr>
              <a:t> </a:t>
            </a:r>
            <a:r>
              <a:rPr lang="en-GB" altLang="de-DE" sz="2800" b="1" dirty="0" err="1" smtClean="0">
                <a:solidFill>
                  <a:schemeClr val="bg1"/>
                </a:solidFill>
              </a:rPr>
              <a:t>en</a:t>
            </a:r>
            <a:r>
              <a:rPr lang="en-GB" altLang="de-DE" sz="2800" b="1" dirty="0" smtClean="0">
                <a:solidFill>
                  <a:schemeClr val="bg1"/>
                </a:solidFill>
              </a:rPr>
              <a:t> </a:t>
            </a:r>
            <a:r>
              <a:rPr lang="en-GB" altLang="de-DE" sz="2800" b="1" dirty="0" err="1" smtClean="0">
                <a:solidFill>
                  <a:schemeClr val="bg1"/>
                </a:solidFill>
              </a:rPr>
              <a:t>conversie</a:t>
            </a:r>
            <a:endParaRPr lang="nl-N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51519" y="116632"/>
            <a:ext cx="8749051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  <a:ea typeface="ＭＳ Ｐゴシック" pitchFamily="6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  <a:ea typeface="ＭＳ Ｐゴシック" pitchFamily="6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  <a:ea typeface="ＭＳ Ｐゴシック" pitchFamily="6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  <a:ea typeface="ＭＳ Ｐゴシック" pitchFamily="6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ＭＳ Ｐゴシック" pitchFamily="6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ＭＳ Ｐゴシック" pitchFamily="6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ＭＳ Ｐゴシック" pitchFamily="6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r>
              <a:rPr lang="nl-NL" altLang="nl-NL" sz="2800" kern="0" dirty="0" smtClean="0">
                <a:solidFill>
                  <a:schemeClr val="accent5"/>
                </a:solidFill>
              </a:rPr>
              <a:t>Stedin zoekt naar flexibiliteit en ontkoppeling in </a:t>
            </a:r>
            <a:r>
              <a:rPr lang="nl-NL" altLang="nl-NL" sz="2800" kern="0" dirty="0" smtClean="0">
                <a:solidFill>
                  <a:schemeClr val="accent5"/>
                </a:solidFill>
              </a:rPr>
              <a:t>bestaande </a:t>
            </a:r>
            <a:r>
              <a:rPr lang="nl-NL" altLang="nl-NL" sz="2800" kern="0" dirty="0" smtClean="0">
                <a:solidFill>
                  <a:schemeClr val="accent5"/>
                </a:solidFill>
              </a:rPr>
              <a:t>energie </a:t>
            </a:r>
            <a:r>
              <a:rPr lang="nl-NL" altLang="nl-NL" sz="2800" kern="0" dirty="0" smtClean="0">
                <a:solidFill>
                  <a:schemeClr val="accent5"/>
                </a:solidFill>
              </a:rPr>
              <a:t>infrastructuren</a:t>
            </a:r>
          </a:p>
        </p:txBody>
      </p:sp>
      <p:grpSp>
        <p:nvGrpSpPr>
          <p:cNvPr id="9" name="Groep 8"/>
          <p:cNvGrpSpPr/>
          <p:nvPr/>
        </p:nvGrpSpPr>
        <p:grpSpPr>
          <a:xfrm>
            <a:off x="-6722" y="1054425"/>
            <a:ext cx="9144000" cy="4320480"/>
            <a:chOff x="-6722" y="852249"/>
            <a:chExt cx="9144000" cy="4320480"/>
          </a:xfrm>
        </p:grpSpPr>
        <p:grpSp>
          <p:nvGrpSpPr>
            <p:cNvPr id="7" name="Groep 6"/>
            <p:cNvGrpSpPr/>
            <p:nvPr/>
          </p:nvGrpSpPr>
          <p:grpSpPr>
            <a:xfrm>
              <a:off x="-6722" y="852249"/>
              <a:ext cx="9144000" cy="4320480"/>
              <a:chOff x="-6722" y="852249"/>
              <a:chExt cx="9144000" cy="4320480"/>
            </a:xfrm>
          </p:grpSpPr>
          <p:pic>
            <p:nvPicPr>
              <p:cNvPr id="2" name="Afbeelding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31" b="12265"/>
              <a:stretch/>
            </p:blipFill>
            <p:spPr>
              <a:xfrm>
                <a:off x="-6722" y="908720"/>
                <a:ext cx="9144000" cy="4264009"/>
              </a:xfrm>
              <a:prstGeom prst="rect">
                <a:avLst/>
              </a:prstGeom>
            </p:spPr>
          </p:pic>
          <p:sp>
            <p:nvSpPr>
              <p:cNvPr id="3" name="Rechthoek 2"/>
              <p:cNvSpPr/>
              <p:nvPr/>
            </p:nvSpPr>
            <p:spPr bwMode="auto">
              <a:xfrm>
                <a:off x="7636848" y="852249"/>
                <a:ext cx="1080120" cy="14584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64" charset="-128"/>
                </a:endParaRPr>
              </a:p>
            </p:txBody>
          </p:sp>
        </p:grp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4175661"/>
              <a:ext cx="792113" cy="278706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453" y="1074001"/>
              <a:ext cx="792113" cy="278706"/>
            </a:xfrm>
            <a:prstGeom prst="rect">
              <a:avLst/>
            </a:prstGeom>
          </p:spPr>
        </p:pic>
      </p:grpSp>
      <p:sp>
        <p:nvSpPr>
          <p:cNvPr id="18" name="Tekstvak 11"/>
          <p:cNvSpPr txBox="1">
            <a:spLocks noChangeArrowheads="1"/>
          </p:cNvSpPr>
          <p:nvPr/>
        </p:nvSpPr>
        <p:spPr bwMode="auto">
          <a:xfrm>
            <a:off x="187840" y="4872062"/>
            <a:ext cx="881273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nl-NL" altLang="nl-NL" sz="1600" b="1" dirty="0" smtClean="0"/>
              <a:t>Waarde drivers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1600" dirty="0" smtClean="0"/>
              <a:t>Netbalancering i.c.m. diensten voor </a:t>
            </a:r>
            <a:r>
              <a:rPr lang="nl-NL" altLang="nl-NL" sz="1600" dirty="0" smtClean="0"/>
              <a:t>elektriciteitsmarkten</a:t>
            </a:r>
            <a:endParaRPr lang="nl-NL" altLang="nl-NL" sz="16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1600" dirty="0" smtClean="0"/>
              <a:t>Voorkomen van verdere netinvesteringen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1600" dirty="0" smtClean="0"/>
              <a:t>Lokaal </a:t>
            </a:r>
            <a:r>
              <a:rPr lang="nl-NL" altLang="nl-NL" sz="1600" dirty="0" smtClean="0"/>
              <a:t>koppelen van vraag en </a:t>
            </a:r>
            <a:r>
              <a:rPr lang="nl-NL" altLang="nl-NL" sz="1600" dirty="0" smtClean="0"/>
              <a:t>aanbod, stimuleren </a:t>
            </a:r>
            <a:r>
              <a:rPr lang="nl-NL" altLang="nl-NL" sz="1600" dirty="0" smtClean="0"/>
              <a:t>van zero emissie </a:t>
            </a:r>
            <a:r>
              <a:rPr lang="nl-NL" altLang="nl-NL" sz="1600" dirty="0" smtClean="0"/>
              <a:t>transport, chemie, etc.</a:t>
            </a:r>
          </a:p>
        </p:txBody>
      </p:sp>
      <p:sp>
        <p:nvSpPr>
          <p:cNvPr id="10" name="Rechthoek 9"/>
          <p:cNvSpPr/>
          <p:nvPr/>
        </p:nvSpPr>
        <p:spPr bwMode="auto">
          <a:xfrm>
            <a:off x="4067944" y="4673581"/>
            <a:ext cx="648072" cy="5023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9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467600" y="6116638"/>
            <a:ext cx="1079500" cy="5572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91B4A1-A226-40C3-B896-2DC9D82A0125}" type="slidenum">
              <a:rPr lang="en-US" altLang="de-DE" sz="1400"/>
              <a:pPr/>
              <a:t>3</a:t>
            </a:fld>
            <a:endParaRPr lang="en-US" altLang="de-DE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16632"/>
            <a:ext cx="8892480" cy="527050"/>
          </a:xfrm>
        </p:spPr>
        <p:txBody>
          <a:bodyPr/>
          <a:lstStyle/>
          <a:p>
            <a:r>
              <a:rPr lang="en-US" altLang="de-DE" sz="2800" dirty="0" err="1" smtClean="0">
                <a:solidFill>
                  <a:schemeClr val="accent5"/>
                </a:solidFill>
              </a:rPr>
              <a:t>Flexibiliteit</a:t>
            </a:r>
            <a:r>
              <a:rPr lang="en-US" altLang="de-DE" sz="2800" dirty="0" smtClean="0">
                <a:solidFill>
                  <a:schemeClr val="accent5"/>
                </a:solidFill>
              </a:rPr>
              <a:t> </a:t>
            </a:r>
            <a:r>
              <a:rPr lang="en-US" altLang="de-DE" sz="2800" dirty="0" err="1" smtClean="0">
                <a:solidFill>
                  <a:schemeClr val="accent5"/>
                </a:solidFill>
              </a:rPr>
              <a:t>kan</a:t>
            </a:r>
            <a:r>
              <a:rPr lang="en-US" altLang="de-DE" sz="2800" dirty="0" smtClean="0">
                <a:solidFill>
                  <a:schemeClr val="accent5"/>
                </a:solidFill>
              </a:rPr>
              <a:t> op </a:t>
            </a:r>
            <a:r>
              <a:rPr lang="en-US" altLang="de-DE" sz="2800" dirty="0" err="1" smtClean="0">
                <a:solidFill>
                  <a:schemeClr val="accent5"/>
                </a:solidFill>
              </a:rPr>
              <a:t>allerlei</a:t>
            </a:r>
            <a:r>
              <a:rPr lang="en-US" altLang="de-DE" sz="2800" dirty="0" smtClean="0">
                <a:solidFill>
                  <a:schemeClr val="accent5"/>
                </a:solidFill>
              </a:rPr>
              <a:t> </a:t>
            </a:r>
            <a:r>
              <a:rPr lang="en-US" altLang="de-DE" sz="2800" dirty="0" err="1" smtClean="0">
                <a:solidFill>
                  <a:schemeClr val="accent5"/>
                </a:solidFill>
              </a:rPr>
              <a:t>manieren</a:t>
            </a:r>
            <a:r>
              <a:rPr lang="en-US" altLang="de-DE" sz="2800" dirty="0" smtClean="0">
                <a:solidFill>
                  <a:schemeClr val="accent5"/>
                </a:solidFill>
              </a:rPr>
              <a:t> </a:t>
            </a:r>
            <a:r>
              <a:rPr lang="en-US" altLang="de-DE" sz="2800" dirty="0" err="1" smtClean="0">
                <a:solidFill>
                  <a:schemeClr val="accent5"/>
                </a:solidFill>
              </a:rPr>
              <a:t>worden</a:t>
            </a:r>
            <a:r>
              <a:rPr lang="en-US" altLang="de-DE" sz="2800" dirty="0" smtClean="0">
                <a:solidFill>
                  <a:schemeClr val="accent5"/>
                </a:solidFill>
              </a:rPr>
              <a:t> </a:t>
            </a:r>
            <a:r>
              <a:rPr lang="en-US" altLang="de-DE" sz="2800" dirty="0" err="1" smtClean="0">
                <a:solidFill>
                  <a:schemeClr val="accent5"/>
                </a:solidFill>
              </a:rPr>
              <a:t>vergroot</a:t>
            </a:r>
            <a:endParaRPr lang="nl-NL" altLang="de-DE" sz="2800" dirty="0" smtClean="0">
              <a:solidFill>
                <a:schemeClr val="accent5"/>
              </a:solidFill>
            </a:endParaRPr>
          </a:p>
        </p:txBody>
      </p:sp>
      <p:sp>
        <p:nvSpPr>
          <p:cNvPr id="20" name="Tekstvak 11"/>
          <p:cNvSpPr txBox="1">
            <a:spLocks noChangeArrowheads="1"/>
          </p:cNvSpPr>
          <p:nvPr/>
        </p:nvSpPr>
        <p:spPr bwMode="auto">
          <a:xfrm>
            <a:off x="228088" y="1236816"/>
            <a:ext cx="8632632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nl-NL" dirty="0" err="1" smtClean="0"/>
              <a:t>Kort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cyclische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opslagsystemen</a:t>
            </a:r>
            <a:endParaRPr lang="nl-NL" altLang="nl-NL" dirty="0" smtClean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altLang="nl-NL" dirty="0" smtClean="0"/>
              <a:t>batterijen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nl-NL" dirty="0" smtClean="0"/>
              <a:t>CAES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nl-NL" dirty="0" err="1"/>
              <a:t>v</a:t>
            </a:r>
            <a:r>
              <a:rPr lang="en-US" altLang="nl-NL" dirty="0" err="1" smtClean="0"/>
              <a:t>liegwielen</a:t>
            </a:r>
            <a:endParaRPr lang="en-US" altLang="nl-NL" dirty="0" smtClean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nl-NL" dirty="0" smtClean="0"/>
              <a:t>etc.</a:t>
            </a:r>
            <a:endParaRPr lang="nl-NL" altLang="nl-NL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nl-NL" dirty="0" smtClean="0"/>
              <a:t>Demand side management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nl-NL" dirty="0" smtClean="0"/>
              <a:t>Power-to-X (</a:t>
            </a:r>
            <a:r>
              <a:rPr lang="en-US" altLang="nl-NL" dirty="0" err="1" smtClean="0"/>
              <a:t>warmte</a:t>
            </a:r>
            <a:r>
              <a:rPr lang="en-US" altLang="nl-NL" dirty="0" smtClean="0"/>
              <a:t>, gas, chemicals, etc.)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nl-NL" dirty="0" smtClean="0"/>
              <a:t>X-to-Power (vehicle2grid, etc.)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nl-NL" dirty="0" err="1" smtClean="0"/>
              <a:t>Vergroten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transportcapaciteit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elektriciteitsnet</a:t>
            </a:r>
            <a:endParaRPr lang="en-US" altLang="nl-NL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nl-NL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4329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467600" y="6116638"/>
            <a:ext cx="1079500" cy="5572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91B4A1-A226-40C3-B896-2DC9D82A0125}" type="slidenum">
              <a:rPr lang="en-US" altLang="de-DE" sz="1400"/>
              <a:pPr/>
              <a:t>4</a:t>
            </a:fld>
            <a:endParaRPr lang="en-US" altLang="de-DE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16632"/>
            <a:ext cx="8892480" cy="527050"/>
          </a:xfrm>
        </p:spPr>
        <p:txBody>
          <a:bodyPr/>
          <a:lstStyle/>
          <a:p>
            <a:r>
              <a:rPr lang="en-US" altLang="de-DE" sz="2800" dirty="0" err="1" smtClean="0">
                <a:solidFill>
                  <a:schemeClr val="accent5"/>
                </a:solidFill>
              </a:rPr>
              <a:t>Bleizo</a:t>
            </a:r>
            <a:r>
              <a:rPr lang="en-US" altLang="de-DE" sz="2800" dirty="0" smtClean="0">
                <a:solidFill>
                  <a:schemeClr val="accent5"/>
                </a:solidFill>
              </a:rPr>
              <a:t> </a:t>
            </a:r>
            <a:r>
              <a:rPr lang="en-US" altLang="de-DE" sz="2800" dirty="0" err="1" smtClean="0">
                <a:solidFill>
                  <a:schemeClr val="accent5"/>
                </a:solidFill>
              </a:rPr>
              <a:t>biedt</a:t>
            </a:r>
            <a:r>
              <a:rPr lang="en-US" altLang="de-DE" sz="2800" dirty="0" smtClean="0">
                <a:solidFill>
                  <a:schemeClr val="accent5"/>
                </a:solidFill>
              </a:rPr>
              <a:t> </a:t>
            </a:r>
            <a:r>
              <a:rPr lang="en-US" altLang="de-DE" sz="2800" dirty="0" err="1" smtClean="0">
                <a:solidFill>
                  <a:schemeClr val="accent5"/>
                </a:solidFill>
              </a:rPr>
              <a:t>mogelijkheden</a:t>
            </a:r>
            <a:r>
              <a:rPr lang="en-US" altLang="de-DE" sz="2800" dirty="0" smtClean="0">
                <a:solidFill>
                  <a:schemeClr val="accent5"/>
                </a:solidFill>
              </a:rPr>
              <a:t> om </a:t>
            </a:r>
            <a:r>
              <a:rPr lang="en-US" altLang="de-DE" sz="2800" dirty="0" err="1" smtClean="0">
                <a:solidFill>
                  <a:schemeClr val="accent5"/>
                </a:solidFill>
              </a:rPr>
              <a:t>nieuwe</a:t>
            </a:r>
            <a:r>
              <a:rPr lang="en-US" altLang="de-DE" sz="2800" dirty="0" smtClean="0">
                <a:solidFill>
                  <a:schemeClr val="accent5"/>
                </a:solidFill>
              </a:rPr>
              <a:t> </a:t>
            </a:r>
            <a:r>
              <a:rPr lang="en-US" altLang="de-DE" sz="2800" dirty="0" err="1" smtClean="0">
                <a:solidFill>
                  <a:schemeClr val="accent5"/>
                </a:solidFill>
              </a:rPr>
              <a:t>waardeketens</a:t>
            </a:r>
            <a:r>
              <a:rPr lang="en-US" altLang="de-DE" sz="2800" dirty="0" smtClean="0">
                <a:solidFill>
                  <a:schemeClr val="accent5"/>
                </a:solidFill>
              </a:rPr>
              <a:t> </a:t>
            </a:r>
            <a:r>
              <a:rPr lang="en-US" altLang="de-DE" sz="2800" dirty="0" err="1" smtClean="0">
                <a:solidFill>
                  <a:schemeClr val="accent5"/>
                </a:solidFill>
              </a:rPr>
              <a:t>te</a:t>
            </a:r>
            <a:r>
              <a:rPr lang="en-US" altLang="de-DE" sz="2800" dirty="0" smtClean="0">
                <a:solidFill>
                  <a:schemeClr val="accent5"/>
                </a:solidFill>
              </a:rPr>
              <a:t> </a:t>
            </a:r>
            <a:r>
              <a:rPr lang="en-US" altLang="de-DE" sz="2800" dirty="0" err="1" smtClean="0">
                <a:solidFill>
                  <a:schemeClr val="accent5"/>
                </a:solidFill>
              </a:rPr>
              <a:t>ontwikkelen</a:t>
            </a:r>
            <a:endParaRPr lang="nl-NL" altLang="de-DE" sz="2800" dirty="0" smtClean="0">
              <a:solidFill>
                <a:schemeClr val="accent5"/>
              </a:solidFill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2601793" y="1230689"/>
            <a:ext cx="4191933" cy="4128634"/>
            <a:chOff x="2346406" y="996247"/>
            <a:chExt cx="4191933" cy="4128634"/>
          </a:xfrm>
        </p:grpSpPr>
        <p:pic>
          <p:nvPicPr>
            <p:cNvPr id="24" name="Afbeelding 23"/>
            <p:cNvPicPr>
              <a:picLocks noChangeAspect="1"/>
            </p:cNvPicPr>
            <p:nvPr/>
          </p:nvPicPr>
          <p:blipFill rotWithShape="1">
            <a:blip r:embed="rId2"/>
            <a:srcRect l="24800" t="10801" r="27163" b="17801"/>
            <a:stretch/>
          </p:blipFill>
          <p:spPr>
            <a:xfrm>
              <a:off x="2346406" y="1620150"/>
              <a:ext cx="4191933" cy="3504731"/>
            </a:xfrm>
            <a:prstGeom prst="rect">
              <a:avLst/>
            </a:prstGeom>
          </p:spPr>
        </p:pic>
        <p:pic>
          <p:nvPicPr>
            <p:cNvPr id="25" name="Picture 7" descr="http://www.platformduurzaamfryslan.nl/images/animations/windmolen_DirectWind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383" y="3410586"/>
              <a:ext cx="951663" cy="129715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6" name="Picture 9" descr="http://matemedia.com/wp-content/uploads/2014/01/solar-panel-transparent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945578"/>
              <a:ext cx="750046" cy="45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http://www.platformduurzaamfryslan.nl/images/animations/windmolen_DirectWind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120" y="996247"/>
              <a:ext cx="951663" cy="129715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9" name="Picture 7" descr="http://www.platformduurzaamfryslan.nl/images/animations/windmolen_DirectWind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265" y="1228426"/>
              <a:ext cx="951663" cy="129715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0" name="Picture 7" descr="http://www.platformduurzaamfryslan.nl/images/animations/windmolen_DirectWind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097" y="996247"/>
              <a:ext cx="951663" cy="129715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1" name="Picture 7" descr="http://www.platformduurzaamfryslan.nl/images/animations/windmolen_DirectWind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67" y="2748612"/>
              <a:ext cx="951663" cy="129715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2" name="Afbeelding 31"/>
            <p:cNvPicPr>
              <a:picLocks noChangeAspect="1"/>
            </p:cNvPicPr>
            <p:nvPr/>
          </p:nvPicPr>
          <p:blipFill rotWithShape="1">
            <a:blip r:embed="rId2"/>
            <a:srcRect l="37501" t="25343" r="60849" b="71723"/>
            <a:stretch/>
          </p:blipFill>
          <p:spPr>
            <a:xfrm>
              <a:off x="3103582" y="2493079"/>
              <a:ext cx="192046" cy="19204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Afbeelding 32"/>
            <p:cNvPicPr>
              <a:picLocks noChangeAspect="1"/>
            </p:cNvPicPr>
            <p:nvPr/>
          </p:nvPicPr>
          <p:blipFill rotWithShape="1">
            <a:blip r:embed="rId2"/>
            <a:srcRect l="37501" t="25343" r="60849" b="71723"/>
            <a:stretch/>
          </p:blipFill>
          <p:spPr>
            <a:xfrm>
              <a:off x="3137074" y="2216468"/>
              <a:ext cx="192046" cy="19204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2"/>
            <a:srcRect l="37501" t="25343" r="60849" b="71723"/>
            <a:stretch/>
          </p:blipFill>
          <p:spPr>
            <a:xfrm>
              <a:off x="2627750" y="2416313"/>
              <a:ext cx="192046" cy="19204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Afbeelding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170" y="1502752"/>
            <a:ext cx="4418795" cy="702112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691" y="4956486"/>
            <a:ext cx="4533333" cy="704762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 bwMode="auto">
          <a:xfrm>
            <a:off x="4788024" y="2996952"/>
            <a:ext cx="288032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5" name="Rechte verbindingslijn met pijl 4"/>
          <p:cNvCxnSpPr/>
          <p:nvPr/>
        </p:nvCxnSpPr>
        <p:spPr bwMode="auto">
          <a:xfrm flipV="1">
            <a:off x="5076056" y="2357264"/>
            <a:ext cx="291730" cy="5623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Rechte verbindingslijn met pijl 37"/>
          <p:cNvCxnSpPr/>
          <p:nvPr/>
        </p:nvCxnSpPr>
        <p:spPr bwMode="auto">
          <a:xfrm flipH="1">
            <a:off x="3923659" y="3387172"/>
            <a:ext cx="864365" cy="15049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1" name="Picture 8" descr="http://www.lieversholland.nl/images/Bouw,RWE-centrale/nuonmagnum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1" y="3738996"/>
            <a:ext cx="2103195" cy="104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05" y="2365344"/>
            <a:ext cx="1791794" cy="6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467600" y="6116638"/>
            <a:ext cx="1079500" cy="5572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E31A758-13AC-4ED6-9F4A-2EF1C7BEBB48}" type="slidenum">
              <a:rPr lang="en-US" altLang="de-DE" sz="1400" smtClean="0"/>
              <a:pPr/>
              <a:t>5</a:t>
            </a:fld>
            <a:endParaRPr lang="en-US" altLang="de-DE" sz="140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/>
          <a:stretch>
            <a:fillRect/>
          </a:stretch>
        </p:blipFill>
        <p:spPr bwMode="auto">
          <a:xfrm>
            <a:off x="250825" y="1268760"/>
            <a:ext cx="596309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24" y="3530976"/>
            <a:ext cx="355133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116632"/>
            <a:ext cx="889248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  <a:ea typeface="ＭＳ Ｐゴシック" pitchFamily="6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  <a:ea typeface="ＭＳ Ｐゴシック" pitchFamily="6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  <a:ea typeface="ＭＳ Ｐゴシック" pitchFamily="6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  <a:ea typeface="ＭＳ Ｐゴシック" pitchFamily="6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ＭＳ Ｐゴシック" pitchFamily="6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ＭＳ Ｐゴシック" pitchFamily="6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ＭＳ Ｐゴシック" pitchFamily="6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r>
              <a:rPr lang="en-US" altLang="de-DE" sz="2800" kern="0" dirty="0" smtClean="0">
                <a:solidFill>
                  <a:schemeClr val="accent5"/>
                </a:solidFill>
              </a:rPr>
              <a:t>Dank </a:t>
            </a:r>
            <a:r>
              <a:rPr lang="en-US" altLang="de-DE" sz="2800" kern="0" dirty="0" err="1" smtClean="0">
                <a:solidFill>
                  <a:schemeClr val="accent5"/>
                </a:solidFill>
              </a:rPr>
              <a:t>voor</a:t>
            </a:r>
            <a:r>
              <a:rPr lang="en-US" altLang="de-DE" sz="2800" kern="0" dirty="0" smtClean="0">
                <a:solidFill>
                  <a:schemeClr val="accent5"/>
                </a:solidFill>
              </a:rPr>
              <a:t> </a:t>
            </a:r>
            <a:r>
              <a:rPr lang="en-US" altLang="de-DE" sz="2800" kern="0" dirty="0" err="1" smtClean="0">
                <a:solidFill>
                  <a:schemeClr val="accent5"/>
                </a:solidFill>
              </a:rPr>
              <a:t>uw</a:t>
            </a:r>
            <a:r>
              <a:rPr lang="en-US" altLang="de-DE" sz="2800" kern="0" dirty="0" smtClean="0">
                <a:solidFill>
                  <a:schemeClr val="accent5"/>
                </a:solidFill>
              </a:rPr>
              <a:t> </a:t>
            </a:r>
            <a:r>
              <a:rPr lang="en-US" altLang="de-DE" sz="2800" kern="0" dirty="0" err="1" smtClean="0">
                <a:solidFill>
                  <a:schemeClr val="accent5"/>
                </a:solidFill>
              </a:rPr>
              <a:t>aandacht</a:t>
            </a:r>
            <a:endParaRPr lang="nl-NL" altLang="de-DE" sz="2800" kern="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50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?xml version=&quot;1.0&quot;?&gt;&#10;&lt;data customer=&quot;mdds&quot; profile=&quot;mdds&quot; model=&quot;presentaties/ds-stedin_mb.xml&quot; country-code=&quot;31&quot; target=&quot;Microsoft PowerPoint&quot; target-version=&quot;14.0.7139&quot;&gt;&lt;presentatie template=&quot;presentaties/ds-stedin_mb.pot&quot; id=&quot;15beb7c03d534158ababa370beeae042&quot; version=&quot;1.0&quot; lcid=&quot;1043&quot;&gt;&lt;PAPER/&gt;&lt;ondertekenaar-item value=&quot;1&quot; formatted-value=&quot;Sabine Kemp&quot;&gt;&lt;afzender taal=&quot;1043&quot; aanhef=&quot;1&quot; groetregel=&quot;1&quot; name=&quot;Sabine Kemp&quot; organisatie=&quot;1&quot; onderdeel=&quot;1&quot; unit=&quot;1&quot; rayon=&quot;22&quot; country-id=&quot;NLD&quot; country-code=&quot;31&quot; initialen=&quot;S&quot; voornaam=&quot;Sabine&quot; achternaam=&quot;Kemp&quot; email=&quot;sabine.kemp@stedinmeetbedrijf.nl&quot; mobiel=&quot;06 5135 5889&quot;&gt;&lt;taal id=&quot;1043&quot; functie=&quot;Communicatieadviseur&quot;/&gt;&lt;/afzender&gt;&#10;  &lt;/ondertekenaar-item&gt;&lt;rayon-item value=&quot;22&quot; formatted-value=&quot;Zakelijk&quot;&gt;&lt;data Rayon_omschrijving=&quot;Zakelijk&quot; Rayon_Code=&quot;ZKL&quot; UnitId=&quot;1&quot; str_UnitId=&quot;|1|&quot;&gt;&#10;    &lt;taal RayonId=&quot;22&quot; id=&quot;1043&quot; Rayon1=&quot;Zakelijk&quot; Rayon2=&quot;&quot; Postbus=&quot;Postbus 393, 3000 AJ  Rotterdam&quot; Adres=&quot;Blaak 8&quot; Plaats=&quot;3011 TA Rotterdam&quot; Bezoekadres=&quot;&quot; Correspondentieadres=&quot;&quot; Telefoon=&quot;088 895 26 00&quot; Fax=&quot;088 895 29 17&quot; KvK_Naam=&quot;KvK Rotterdam&quot; Kvk_Nummer=&quot;30167971&quot; Bank1_Naam=&quot;IBAN&quot; Bank1_Nummer=&quot;NL94 ABNA 0256 4602 72&quot; Bank2_Naam=&quot;&quot; Bank2_Nummer=&quot;&quot; Postbank_Naam=&quot;&quot; Postbank_Nummer=&quot;&quot; Afdeling=&quot;&quot; BTW=&quot;BTW NL.8097.84.105.B01&quot; E-mailadres=&quot;&quot; Internetadres=&quot;www.stedinmeetbedrijf.nl&quot; str_UnitId=&quot;|1|&quot;/&gt;&#10;    &lt;taal RayonId=&quot;22&quot; id=&quot;2057&quot; Rayon1=&quot;Verkoop&quot; Rayon2=&quot;&quot; Postbus=&quot;Postbus 393, 3000 AJ  Rotterdam&quot; Adres=&quot;Essebaan 71&quot; Plaats=&quot;2908 LJ  Capelle aan den IJssel&quot; Bezoekadres=&quot;&quot; Correspondentieadres=&quot;&quot; Telefoon=&quot;088 - 895 26 00&quot; Fax=&quot;088 - 895 29 09&quot; KvK_Naam=&quot;KvK Rotterdam&quot; Kvk_Nummer=&quot;30167971&quot; Bank1_Naam=&quot;Fortis Bank&quot; Bank1_Nummer=&quot;25.64.60.272&quot; Bank2_Naam=&quot;&quot; Bank2_Nummer=&quot;&quot; Postbank_Naam=&quot;&quot; Postbank_Nummer=&quot;&quot; Afdeling=&quot;&quot; BTW=&quot;BTW NL.8097.84.105.B01&quot; E-mailadres=&quot;&quot; Internetadres=&quot;www.stedinmeetbedrijf.nl&quot; str_UnitId=&quot;|1|&quot;/&gt;&#10;   &lt;/data&gt;&#10;  &lt;/rayon-item&gt;&lt;titel value=&quot;voorbeeld presentatie Stedin Meetbedrijf&quot; formatted-value=&quot;voorbeeld presentatie Stedin Meetbedrijf&quot; format-disabled=&quot;true&quot;/&gt;&lt;subtitel/&gt;&lt;datum value=&quot;22 januari 2015&quot; formatted-value=&quot;22 januari 2015&quot; format-disabled=&quot;true&quot;/&gt;&lt;embed/&gt;&lt;bedrijfsnaam formatted-value=&quot;MDDS&quot;/&gt;&lt;ondertekening formatted-value=&quot;Sabine Kemp\nCommunicatieadviseur&quot;/&gt;&lt;reopened value=&quot;false&quot;/&gt;&lt;/presentatie&gt;&lt;/data&gt;&#10;"/>
</p:tagLst>
</file>

<file path=ppt/theme/theme1.xml><?xml version="1.0" encoding="utf-8"?>
<a:theme xmlns:a="http://schemas.openxmlformats.org/drawingml/2006/main" name="stedin_wit_v1">
  <a:themeElements>
    <a:clrScheme name="Aangepast 23">
      <a:dk1>
        <a:srgbClr val="393C41"/>
      </a:dk1>
      <a:lt1>
        <a:srgbClr val="FFFFFF"/>
      </a:lt1>
      <a:dk2>
        <a:srgbClr val="393B42"/>
      </a:dk2>
      <a:lt2>
        <a:srgbClr val="A5A6A9"/>
      </a:lt2>
      <a:accent1>
        <a:srgbClr val="F1D20A"/>
      </a:accent1>
      <a:accent2>
        <a:srgbClr val="7CD8D4"/>
      </a:accent2>
      <a:accent3>
        <a:srgbClr val="3B3C41"/>
      </a:accent3>
      <a:accent4>
        <a:srgbClr val="6CB5B4"/>
      </a:accent4>
      <a:accent5>
        <a:srgbClr val="5F9493"/>
      </a:accent5>
      <a:accent6>
        <a:srgbClr val="517174"/>
      </a:accent6>
      <a:hlink>
        <a:srgbClr val="3A474D"/>
      </a:hlink>
      <a:folHlink>
        <a:srgbClr val="88898D"/>
      </a:folHlink>
    </a:clrScheme>
    <a:fontScheme name="stedin_wit_v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stedin_wit_v1 1">
        <a:dk1>
          <a:srgbClr val="000000"/>
        </a:dk1>
        <a:lt1>
          <a:srgbClr val="FFFFFF"/>
        </a:lt1>
        <a:dk2>
          <a:srgbClr val="000000"/>
        </a:dk2>
        <a:lt2>
          <a:srgbClr val="4B4C53"/>
        </a:lt2>
        <a:accent1>
          <a:srgbClr val="F4D4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8E6AA"/>
        </a:accent5>
        <a:accent6>
          <a:srgbClr val="AEAEAE"/>
        </a:accent6>
        <a:hlink>
          <a:srgbClr val="A6A6A6"/>
        </a:hlink>
        <a:folHlink>
          <a:srgbClr val="8C8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Office PowerPoint</Application>
  <PresentationFormat>Diavoorstelling (4:3)</PresentationFormat>
  <Paragraphs>25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ＭＳ Ｐゴシック</vt:lpstr>
      <vt:lpstr>Arial</vt:lpstr>
      <vt:lpstr>stedin_wit_v1</vt:lpstr>
      <vt:lpstr>Festival van de Toekomst EnergieHub Bleizo Fokker Terminal, Den Haag, 10 november 2016 Guy Konings</vt:lpstr>
      <vt:lpstr>PowerPoint-presentatie</vt:lpstr>
      <vt:lpstr>Flexibiliteit kan op allerlei manieren worden vergroot</vt:lpstr>
      <vt:lpstr>Bleizo biedt mogelijkheden om nieuwe waardeketens te ontwikkelen</vt:lpstr>
      <vt:lpstr>PowerPoint-presentatie</vt:lpstr>
    </vt:vector>
  </TitlesOfParts>
  <Company>MDDS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 presentatie Stedin Meetbedrijf</dc:title>
  <dc:creator>wxpen</dc:creator>
  <cp:lastModifiedBy>Konings, JGT (Guy)</cp:lastModifiedBy>
  <cp:revision>110</cp:revision>
  <dcterms:created xsi:type="dcterms:W3CDTF">2008-06-27T13:30:22Z</dcterms:created>
  <dcterms:modified xsi:type="dcterms:W3CDTF">2016-11-09T13:12:24Z</dcterms:modified>
</cp:coreProperties>
</file>