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</p:sldIdLst>
  <p:sldSz cx="9144000" cy="5143500" type="screen16x9"/>
  <p:notesSz cx="6858000" cy="9144000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28" autoAdjust="0"/>
  </p:normalViewPr>
  <p:slideViewPr>
    <p:cSldViewPr snapToGrid="0">
      <p:cViewPr>
        <p:scale>
          <a:sx n="53" d="100"/>
          <a:sy n="53" d="100"/>
        </p:scale>
        <p:origin x="-1884" y="-1044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26-3-2018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26-3-2018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emf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0.xml"/><Relationship Id="rId7" Type="http://schemas.openxmlformats.org/officeDocument/2006/relationships/image" Target="../media/image12.jp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 smtClean="0"/>
              <a:t>Klik op het pictogram om </a:t>
            </a:r>
            <a:br>
              <a:rPr lang="nl-NL" dirty="0" smtClean="0"/>
            </a:br>
            <a:r>
              <a:rPr lang="nl-NL" dirty="0" smtClean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atenvergadering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Mensen op straa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older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edelijk 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Industr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 smtClean="0"/>
              <a:t>Klik om een sectiekop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 smtClean="0"/>
              <a:t>Klik om een</a:t>
            </a:r>
            <a:br>
              <a:rPr lang="nl-NL" noProof="0" dirty="0" smtClean="0"/>
            </a:br>
            <a:r>
              <a:rPr lang="nl-NL" noProof="0" dirty="0" smtClean="0"/>
              <a:t>titel te maken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 smtClean="0"/>
              <a:t>Eerste niveau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  <a:p>
            <a:pPr lvl="5"/>
            <a:r>
              <a:rPr lang="nl-NL" noProof="0" dirty="0" smtClean="0"/>
              <a:t>Zesde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zh/nl/mitzh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mediabank.pzh.nl/sites/verkeer_en_vervoer/Verkeer%20en%20vervoer/containers%20met%20vrachtwagen5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657475" y="519113"/>
            <a:ext cx="6056313" cy="738664"/>
          </a:xfrm>
        </p:spPr>
        <p:txBody>
          <a:bodyPr/>
          <a:lstStyle/>
          <a:p>
            <a:r>
              <a:rPr lang="nl-NL" dirty="0"/>
              <a:t>Meer kansen voor innovatie met MIT Zuid-Holland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1"/>
            <a:ext cx="6056313" cy="1163395"/>
          </a:xfrm>
        </p:spPr>
        <p:txBody>
          <a:bodyPr/>
          <a:lstStyle/>
          <a:p>
            <a:r>
              <a:rPr lang="nl-NL" dirty="0"/>
              <a:t>Mariska Hakkenberg van Gaasbeek, </a:t>
            </a:r>
          </a:p>
          <a:p>
            <a:r>
              <a:rPr lang="nl-NL" smtClean="0"/>
              <a:t>Programmacoördinator </a:t>
            </a:r>
            <a:r>
              <a:rPr lang="nl-NL" dirty="0" smtClean="0"/>
              <a:t>MKB Innovatiestimulering Topsectoren (MIT)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 uitvoering MIT Zuid-Holland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2000" dirty="0" smtClean="0"/>
              <a:t>De provincie Zuid-Holland voert de regeling uit. De  besluitvorming vindt bij de provincie plaats</a:t>
            </a:r>
          </a:p>
          <a:p>
            <a:endParaRPr lang="nl-NL" sz="2000" dirty="0" smtClean="0"/>
          </a:p>
          <a:p>
            <a:r>
              <a:rPr lang="nl-NL" sz="2000" dirty="0" smtClean="0"/>
              <a:t>ROM InnovationQuarter: Advies geven op aanvragen haalbaarheidsprojecten. Geen toeleiding voor het instrument HP</a:t>
            </a:r>
          </a:p>
          <a:p>
            <a:endParaRPr lang="nl-NL" sz="2000" dirty="0" smtClean="0"/>
          </a:p>
          <a:p>
            <a:r>
              <a:rPr lang="nl-NL" sz="2000" dirty="0" smtClean="0"/>
              <a:t>Wel toeleiding/begeleiding MKB met opstellen R&amp;D-samenwerkingsproject</a:t>
            </a:r>
          </a:p>
          <a:p>
            <a:endParaRPr lang="nl-NL" sz="2000" dirty="0" smtClean="0"/>
          </a:p>
          <a:p>
            <a:r>
              <a:rPr lang="nl-NL" sz="2000" dirty="0" smtClean="0"/>
              <a:t>Onafhankelijke externe adviescie: zal aanvragen in het kader van de instrumenten R&amp;D-samenwerkingsprojecten klein en groot rangschikken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9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wijzigingen </a:t>
            </a:r>
            <a:r>
              <a:rPr lang="nl-NL" dirty="0" err="1" smtClean="0"/>
              <a:t>t.o.v</a:t>
            </a:r>
            <a:r>
              <a:rPr lang="nl-NL" smtClean="0"/>
              <a:t>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Geen innovatieadviesprojecten</a:t>
            </a:r>
          </a:p>
          <a:p>
            <a:endParaRPr lang="nl-NL" sz="2000" dirty="0" smtClean="0"/>
          </a:p>
          <a:p>
            <a:r>
              <a:rPr lang="nl-NL" sz="2000" dirty="0" smtClean="0"/>
              <a:t>Verder geen wijzigingen 2018</a:t>
            </a:r>
          </a:p>
          <a:p>
            <a:endParaRPr lang="nl-NL" sz="2000" dirty="0" smtClean="0"/>
          </a:p>
          <a:p>
            <a:r>
              <a:rPr lang="nl-NL" sz="2000" dirty="0" smtClean="0"/>
              <a:t>Voor 2019 wel meerdere wijzigingen voorzien</a:t>
            </a:r>
          </a:p>
          <a:p>
            <a:pPr lvl="1"/>
            <a:r>
              <a:rPr lang="nl-NL" sz="2000" dirty="0" smtClean="0"/>
              <a:t>Maatschappelijke opgave</a:t>
            </a:r>
          </a:p>
          <a:p>
            <a:pPr lvl="1"/>
            <a:endParaRPr lang="nl-NL" sz="2000" dirty="0"/>
          </a:p>
          <a:p>
            <a:pPr lvl="1"/>
            <a:endParaRPr lang="nl-NL" sz="20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3015192"/>
            <a:ext cx="394599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000" dirty="0" smtClean="0"/>
              <a:t>Vul eerst de MIT-loketwijzer in zodat u weet bij welk loket u moet zijn</a:t>
            </a:r>
          </a:p>
          <a:p>
            <a:r>
              <a:rPr lang="nl-NL" sz="2000" dirty="0" smtClean="0"/>
              <a:t>Kijk goed naar innovatieprogramma’s topsectoren. Uw aanvraag moet passen binnen een innovatieprogramma van een voor Zuid-Holland prioritaire topsector</a:t>
            </a:r>
          </a:p>
          <a:p>
            <a:r>
              <a:rPr lang="nl-NL" sz="2000" dirty="0" smtClean="0"/>
              <a:t>Aanvraagformats HP is vanaf heden beschikbaar op de webpage </a:t>
            </a:r>
            <a:r>
              <a:rPr lang="nl-NL" sz="2000" dirty="0" smtClean="0">
                <a:hlinkClick r:id="rId2"/>
              </a:rPr>
              <a:t>www.pzh/nl/mitzh</a:t>
            </a:r>
            <a:r>
              <a:rPr lang="nl-NL" sz="2000" dirty="0" smtClean="0"/>
              <a:t>. R&amp;D volgt in mei. </a:t>
            </a:r>
          </a:p>
          <a:p>
            <a:r>
              <a:rPr lang="nl-NL" sz="2000" dirty="0" smtClean="0"/>
              <a:t>Wees op tijd met aanvragen e-herkenning. U dient in per e-formulier</a:t>
            </a:r>
          </a:p>
          <a:p>
            <a:r>
              <a:rPr lang="nl-NL" sz="2000" dirty="0" smtClean="0"/>
              <a:t>Loting IA/HP </a:t>
            </a:r>
            <a:r>
              <a:rPr lang="nl-NL" sz="2000" dirty="0" smtClean="0">
                <a:sym typeface="Wingdings" pitchFamily="2" charset="2"/>
              </a:rPr>
              <a:t> </a:t>
            </a:r>
            <a:r>
              <a:rPr lang="nl-NL" sz="2000" dirty="0" smtClean="0"/>
              <a:t>dreigt het subsidieplafond op enige dag te worden overschreden, dan vindt rangschikking van de op die dag binnengekomen volledige subsidieaanvragen plaats door middel van loting</a:t>
            </a:r>
            <a:endParaRPr lang="nl-NL" sz="2000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9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Vervolg 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000" dirty="0" smtClean="0">
                <a:sym typeface="Wingdings" pitchFamily="2" charset="2"/>
              </a:rPr>
              <a:t>Bij R&amp;D samenwerking: let op dat</a:t>
            </a:r>
            <a:r>
              <a:rPr lang="nl-NL" sz="2000" dirty="0" smtClean="0"/>
              <a:t> elke individuele deelnemer niet meer dan 70% van de subsidiabele kosten voor zijn rekening neemt</a:t>
            </a:r>
          </a:p>
          <a:p>
            <a:endParaRPr lang="nl-NL" sz="2000" dirty="0" smtClean="0"/>
          </a:p>
          <a:p>
            <a:r>
              <a:rPr lang="nl-NL" sz="2000" dirty="0" smtClean="0"/>
              <a:t>Uw projectsamenvatting en projectnaam worden openbaar gemaakt</a:t>
            </a:r>
          </a:p>
          <a:p>
            <a:endParaRPr lang="nl-NL" sz="2000" dirty="0" smtClean="0"/>
          </a:p>
          <a:p>
            <a:r>
              <a:rPr lang="nl-NL" sz="2000" dirty="0" smtClean="0"/>
              <a:t>Klantcontactcentrum Provincie Zuid-Holland: 070-4416622 of zuidholland@pzh.nl </a:t>
            </a:r>
          </a:p>
          <a:p>
            <a:endParaRPr lang="nl-NL" sz="2000" dirty="0" smtClean="0"/>
          </a:p>
          <a:p>
            <a:r>
              <a:rPr lang="nl-NL" sz="2000" dirty="0" smtClean="0"/>
              <a:t>Meer info: www.pzh.nl/mitzh </a:t>
            </a:r>
          </a:p>
          <a:p>
            <a:endParaRPr lang="nl-NL" sz="2000" dirty="0" smtClean="0"/>
          </a:p>
          <a:p>
            <a:r>
              <a:rPr lang="nl-NL" sz="2000" dirty="0" smtClean="0"/>
              <a:t>Voor R&amp;D samenwerking: ga in gesprek met InnovationQuarter over uw projectidee/concept projectplan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2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Bureau Subsidies verantwoordelijk voor de uitvoering van de MIT regeling</a:t>
            </a:r>
          </a:p>
          <a:p>
            <a:endParaRPr lang="nl-NL" sz="2000" dirty="0" smtClean="0"/>
          </a:p>
          <a:p>
            <a:r>
              <a:rPr lang="nl-NL" sz="2000" dirty="0" smtClean="0"/>
              <a:t>Aanwezig zijn de subsidieverleners: </a:t>
            </a:r>
          </a:p>
          <a:p>
            <a:pPr lvl="1"/>
            <a:r>
              <a:rPr lang="nl-NL" sz="2000" dirty="0" smtClean="0"/>
              <a:t>Huseyin Aydin </a:t>
            </a:r>
          </a:p>
          <a:p>
            <a:pPr lvl="1"/>
            <a:r>
              <a:rPr lang="de-DE" sz="2000" dirty="0" smtClean="0"/>
              <a:t>Sonja Bhoelai </a:t>
            </a:r>
          </a:p>
          <a:p>
            <a:pPr lvl="1"/>
            <a:r>
              <a:rPr lang="de-DE" sz="2000" dirty="0" smtClean="0"/>
              <a:t>Niels Wagner</a:t>
            </a:r>
            <a:endParaRPr lang="nl-NL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78" y="26553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Tips en tops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822450"/>
            <a:ext cx="4495800" cy="2105025"/>
          </a:xfrm>
        </p:spPr>
      </p:pic>
    </p:spTree>
    <p:extLst>
      <p:ext uri="{BB962C8B-B14F-4D97-AF65-F5344CB8AC3E}">
        <p14:creationId xmlns:p14="http://schemas.microsoft.com/office/powerpoint/2010/main" val="17560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\\Client\D$\pzh 12-12-17_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3" y="778933"/>
            <a:ext cx="7029319" cy="36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Inleiding	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57475" y="1083734"/>
            <a:ext cx="6056313" cy="11633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Informatie MIT 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Tips en tops MIT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MKB Innovatiestimulering Topsectoren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Samenwerking Ministerie EZK</a:t>
            </a:r>
          </a:p>
          <a:p>
            <a:endParaRPr lang="nl-NL" sz="2000" dirty="0" smtClean="0"/>
          </a:p>
          <a:p>
            <a:r>
              <a:rPr lang="nl-NL" sz="2000" dirty="0" smtClean="0"/>
              <a:t>Landelijke dekking				</a:t>
            </a:r>
          </a:p>
          <a:p>
            <a:endParaRPr lang="nl-NL" sz="2000" dirty="0" smtClean="0"/>
          </a:p>
          <a:p>
            <a:r>
              <a:rPr lang="nl-NL" sz="2000" dirty="0" smtClean="0"/>
              <a:t>Waarom investeert de provincie</a:t>
            </a:r>
          </a:p>
          <a:p>
            <a:endParaRPr lang="nl-NL" sz="2000" dirty="0" smtClean="0"/>
          </a:p>
          <a:p>
            <a:r>
              <a:rPr lang="nl-NL" sz="2000" dirty="0" smtClean="0"/>
              <a:t>Veel innovaties zijn oplossingen voor maatschappelijke opgave</a:t>
            </a:r>
          </a:p>
          <a:p>
            <a:endParaRPr lang="nl-NL" sz="2000" dirty="0" smtClean="0"/>
          </a:p>
          <a:p>
            <a:r>
              <a:rPr lang="nl-NL" sz="2000" dirty="0" smtClean="0"/>
              <a:t>Provincie investeerde in 2015 3,5 mln en heden € 7 mln. Totale investering ZH t/m 2017 € 28 mln, 364 projecten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78" y="773111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Budget 2018 </a:t>
            </a:r>
            <a:br>
              <a:rPr lang="nl-NL" dirty="0" smtClean="0"/>
            </a:br>
            <a:r>
              <a:rPr lang="nl-NL" dirty="0" smtClean="0"/>
              <a:t>MIT-instrumenten Zuid-Holland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In 2018 max. € 13.440.000 beschikbaar voor de volgende </a:t>
            </a:r>
          </a:p>
          <a:p>
            <a:r>
              <a:rPr lang="nl-NL" sz="2000" dirty="0" smtClean="0"/>
              <a:t>3 instrumenten:</a:t>
            </a:r>
          </a:p>
          <a:p>
            <a:r>
              <a:rPr lang="nl-NL" sz="2000" dirty="0" smtClean="0"/>
              <a:t>Haalbaarheidsprojecten € 3.840.000		</a:t>
            </a:r>
          </a:p>
          <a:p>
            <a:r>
              <a:rPr lang="nl-NL" sz="2000" dirty="0" smtClean="0"/>
              <a:t>R&amp;D-samenwerkingsprojecten klein		</a:t>
            </a:r>
          </a:p>
          <a:p>
            <a:r>
              <a:rPr lang="nl-NL" sz="2000" dirty="0" smtClean="0"/>
              <a:t>R&amp;D-samenwerkingsprojecten groot*</a:t>
            </a:r>
          </a:p>
          <a:p>
            <a:endParaRPr lang="nl-NL" sz="2000" dirty="0" smtClean="0"/>
          </a:p>
          <a:p>
            <a:r>
              <a:rPr lang="nl-NL" sz="2000" dirty="0" smtClean="0"/>
              <a:t>*M.b.t. deelplafond R&amp;D-samenwerking ad. € 6.912.000 geldt dat maximaal 50% van dit deelplafond verleend wordt aan R&amp;D-samenwerkingsprojecten groot</a:t>
            </a:r>
          </a:p>
          <a:p>
            <a:endParaRPr lang="nl-NL" dirty="0"/>
          </a:p>
        </p:txBody>
      </p:sp>
      <p:sp>
        <p:nvSpPr>
          <p:cNvPr id="5" name="Rechteraccolade 4"/>
          <p:cNvSpPr/>
          <p:nvPr/>
        </p:nvSpPr>
        <p:spPr>
          <a:xfrm>
            <a:off x="5784981" y="2201437"/>
            <a:ext cx="298580" cy="47586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683966" y="2009874"/>
            <a:ext cx="20900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 smtClean="0"/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242179" y="2300869"/>
            <a:ext cx="18008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 smtClean="0"/>
              <a:t>€ 9.600.000</a:t>
            </a:r>
          </a:p>
        </p:txBody>
      </p:sp>
    </p:spTree>
    <p:extLst>
      <p:ext uri="{BB962C8B-B14F-4D97-AF65-F5344CB8AC3E}">
        <p14:creationId xmlns:p14="http://schemas.microsoft.com/office/powerpoint/2010/main" val="13845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topsectoren in MIT Zuid-Holland?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MKB met een vestiging </a:t>
            </a:r>
            <a:r>
              <a:rPr lang="nl-NL" sz="2000" smtClean="0"/>
              <a:t>in Zuid-Holland </a:t>
            </a:r>
          </a:p>
          <a:p>
            <a:pPr marL="0" indent="0">
              <a:buNone/>
            </a:pPr>
            <a:r>
              <a:rPr lang="nl-NL" sz="2000" smtClean="0"/>
              <a:t>in </a:t>
            </a:r>
            <a:r>
              <a:rPr lang="nl-NL" sz="2000" dirty="0" smtClean="0"/>
              <a:t>de </a:t>
            </a:r>
            <a:r>
              <a:rPr lang="nl-NL" sz="2000" smtClean="0"/>
              <a:t>volgende topsectoren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Water</a:t>
            </a:r>
          </a:p>
          <a:p>
            <a:r>
              <a:rPr lang="nl-NL" sz="2000" dirty="0" smtClean="0"/>
              <a:t>Tuinbouw &amp; Uitgangsmaterialen</a:t>
            </a:r>
          </a:p>
          <a:p>
            <a:r>
              <a:rPr lang="nl-NL" sz="2000" dirty="0" smtClean="0"/>
              <a:t>Chemie, Energie en Biobased</a:t>
            </a:r>
          </a:p>
          <a:p>
            <a:r>
              <a:rPr lang="nl-NL" sz="2000" dirty="0" smtClean="0"/>
              <a:t>Life Sciences &amp; Health</a:t>
            </a:r>
          </a:p>
          <a:p>
            <a:r>
              <a:rPr lang="nl-NL" sz="2000" dirty="0" smtClean="0"/>
              <a:t>HTSM (incl. ICT)</a:t>
            </a:r>
          </a:p>
          <a:p>
            <a:r>
              <a:rPr lang="nl-NL" sz="2000" dirty="0" smtClean="0"/>
              <a:t>Agri &amp; Food</a:t>
            </a:r>
          </a:p>
          <a:p>
            <a:r>
              <a:rPr lang="nl-NL" sz="2000" dirty="0" smtClean="0"/>
              <a:t>Logistiek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BC3-DAE9-4A4D-9216-71D039D1F0EE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Picture 22" descr="Containeropslag in de haven van Rotterd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b="-427"/>
          <a:stretch>
            <a:fillRect/>
          </a:stretch>
        </p:blipFill>
        <p:spPr bwMode="auto">
          <a:xfrm>
            <a:off x="5571380" y="2676040"/>
            <a:ext cx="3095626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berixcp\AppData\Local\Microsoft\Windows\Temporary Internet Files\Content.Outlook\L9PCSO8V\BBD-chemie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81" y="829380"/>
            <a:ext cx="309562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80" y="2447284"/>
            <a:ext cx="2874161" cy="159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82" y="829380"/>
            <a:ext cx="2874160" cy="16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Landelijk vangnet voor MKB Zuid-Holland</a:t>
            </a:r>
            <a:br>
              <a:rPr lang="nl-NL" dirty="0" smtClean="0"/>
            </a:br>
            <a:r>
              <a:rPr lang="nl-NL" dirty="0" smtClean="0"/>
              <a:t>en extra instrument kennisvouchers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MKB uit topsector Creatieve Industrie kan terecht in de MIT landelijke vangnetregeling</a:t>
            </a:r>
          </a:p>
          <a:p>
            <a:r>
              <a:rPr lang="nl-NL" sz="2000" dirty="0" smtClean="0"/>
              <a:t>Eerst kijken of u in de regio terecht kan. Zo niet, dan is er de landelijke vangnetregeling MIT bij RVO</a:t>
            </a:r>
          </a:p>
          <a:p>
            <a:r>
              <a:rPr lang="nl-NL" sz="2000" dirty="0" smtClean="0"/>
              <a:t>Gebruik de MIT loketwijzer op www.rvo.nl/mit om te controleren of u uw aanvraag indient bij het juiste loket</a:t>
            </a:r>
          </a:p>
          <a:p>
            <a:r>
              <a:rPr lang="nl-NL" sz="2000" dirty="0" smtClean="0"/>
              <a:t>Extra MIT-instrument voor MKB uit heel NL in alle topsectoren: de kennisvoucher (max. € 3.750 subsidie, max. 50% subsidie). Deze wordt landelijk aangeboden via RVO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instrumenten MIT Zuid-Holland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Haalbaarheidsprojecten (max. € 25.000 subsidie, max. 40% subsidie)</a:t>
            </a:r>
          </a:p>
          <a:p>
            <a:endParaRPr lang="nl-NL" sz="2000" dirty="0" smtClean="0"/>
          </a:p>
          <a:p>
            <a:r>
              <a:rPr lang="nl-NL" sz="2000" dirty="0" smtClean="0"/>
              <a:t>R&amp;D-samenwerkingsprojecten klein (tenminste €50.000 tot ten hoogste €200.000 subsidie per project, max. 35% subsidie)</a:t>
            </a:r>
          </a:p>
          <a:p>
            <a:endParaRPr lang="nl-NL" sz="2000" dirty="0" smtClean="0"/>
          </a:p>
          <a:p>
            <a:r>
              <a:rPr lang="nl-NL" sz="2000" dirty="0" smtClean="0"/>
              <a:t>R&amp;D samenwerkingsprojecten groot (meer dan €200.000 tot ten hoogste €350.000 subsidie per project, max. 35% subsidie)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02025"/>
            <a:ext cx="7416800" cy="11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kenmerken instrumenten MIT Zuid-Holland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000" dirty="0" smtClean="0"/>
              <a:t>Haalbaarheidsprojecten: combinatie van interne en externe kosten, minimaal 60% haalbaarheidsstudie en max. 40% ontwikkeling</a:t>
            </a:r>
          </a:p>
          <a:p>
            <a:endParaRPr lang="nl-NL" sz="2000" dirty="0" smtClean="0"/>
          </a:p>
          <a:p>
            <a:r>
              <a:rPr lang="nl-NL" sz="2000" dirty="0" smtClean="0"/>
              <a:t>R&amp;D-samenwerking klein: minimaal 2 MKB’ers, subsidie per deelnemer: minimaal € 25.000 en maximaal € 100.000</a:t>
            </a:r>
          </a:p>
          <a:p>
            <a:endParaRPr lang="nl-NL" sz="2000" dirty="0" smtClean="0"/>
          </a:p>
          <a:p>
            <a:r>
              <a:rPr lang="nl-NL" sz="2000" dirty="0" smtClean="0"/>
              <a:t>R&amp;D-samenwerking groot: minimaal 2 MKB’ers, subsidie per deelnemer: minimaal € 25.000 en maximaal € 175.000</a:t>
            </a:r>
          </a:p>
          <a:p>
            <a:endParaRPr lang="nl-NL" sz="2000" dirty="0" smtClean="0"/>
          </a:p>
          <a:p>
            <a:r>
              <a:rPr lang="nl-NL" sz="2000" dirty="0" smtClean="0"/>
              <a:t>Bij R&amp;D-samenwerking is samenwerking met MKB uit andere regio’s mogelijk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7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Loket en tijdvak voor indiening aanvragen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U dient in per e-formulier op de MIT pagina website provincie Zuid-Holland </a:t>
            </a:r>
          </a:p>
          <a:p>
            <a:endParaRPr lang="nl-NL" sz="2000" dirty="0" smtClean="0"/>
          </a:p>
          <a:p>
            <a:r>
              <a:rPr lang="nl-NL" sz="2000" dirty="0" smtClean="0"/>
              <a:t>Loket is open van 17 april 09:00 tot en met 6 september 17:00 voor het instrument HP. First come, first serve</a:t>
            </a:r>
          </a:p>
          <a:p>
            <a:endParaRPr lang="nl-NL" sz="2000" dirty="0" smtClean="0"/>
          </a:p>
          <a:p>
            <a:r>
              <a:rPr lang="nl-NL" sz="2000" dirty="0" smtClean="0"/>
              <a:t>Loket is open van 2 juli 09:00 tot en met 6 september 17:00 voor de instrumenten R&amp;D klein en R&amp;D groot. Tender procedure</a:t>
            </a:r>
          </a:p>
        </p:txBody>
      </p:sp>
    </p:spTree>
    <p:extLst>
      <p:ext uri="{BB962C8B-B14F-4D97-AF65-F5344CB8AC3E}">
        <p14:creationId xmlns:p14="http://schemas.microsoft.com/office/powerpoint/2010/main" val="28352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634</Words>
  <Application>Microsoft Office PowerPoint</Application>
  <PresentationFormat>Diavoorstelling (16:9)</PresentationFormat>
  <Paragraphs>106</Paragraphs>
  <Slides>16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Provincie Zuid Holland 16x9</vt:lpstr>
      <vt:lpstr>think-cell Slide</vt:lpstr>
      <vt:lpstr>Meer kansen voor innovatie met MIT Zuid-Holland</vt:lpstr>
      <vt:lpstr>Inleiding </vt:lpstr>
      <vt:lpstr>MKB Innovatiestimulering Topsectoren</vt:lpstr>
      <vt:lpstr>Budget 2018  MIT-instrumenten Zuid-Holland</vt:lpstr>
      <vt:lpstr>Welke topsectoren in MIT Zuid-Holland?</vt:lpstr>
      <vt:lpstr>Landelijk vangnet voor MKB Zuid-Holland en extra instrument kennisvouchers</vt:lpstr>
      <vt:lpstr>Kenmerken instrumenten MIT Zuid-Holland </vt:lpstr>
      <vt:lpstr>Vervolg kenmerken instrumenten MIT Zuid-Holland</vt:lpstr>
      <vt:lpstr>Loket en tijdvak voor indiening aanvragen</vt:lpstr>
      <vt:lpstr>Organisatie uitvoering MIT Zuid-Holland </vt:lpstr>
      <vt:lpstr>Belangrijkste wijzigingen t.o.v 2017</vt:lpstr>
      <vt:lpstr>Aandachtspunten</vt:lpstr>
      <vt:lpstr>Vervolg aandachtspunten</vt:lpstr>
      <vt:lpstr>Vragen?</vt:lpstr>
      <vt:lpstr>Tips en tops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Stroomer</dc:creator>
  <cp:lastModifiedBy>hakkems</cp:lastModifiedBy>
  <cp:revision>64</cp:revision>
  <dcterms:created xsi:type="dcterms:W3CDTF">2012-10-29T11:59:42Z</dcterms:created>
  <dcterms:modified xsi:type="dcterms:W3CDTF">2018-03-26T11:39:36Z</dcterms:modified>
</cp:coreProperties>
</file>